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2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8.xml" ContentType="application/vnd.openxmlformats-officedocument.drawingml.chart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5" r:id="rId2"/>
    <p:sldId id="369" r:id="rId3"/>
    <p:sldId id="376" r:id="rId4"/>
    <p:sldId id="377" r:id="rId5"/>
    <p:sldId id="394" r:id="rId6"/>
    <p:sldId id="395" r:id="rId7"/>
    <p:sldId id="396" r:id="rId8"/>
    <p:sldId id="388" r:id="rId9"/>
    <p:sldId id="389" r:id="rId10"/>
    <p:sldId id="390" r:id="rId11"/>
    <p:sldId id="391" r:id="rId12"/>
    <p:sldId id="392" r:id="rId13"/>
    <p:sldId id="378" r:id="rId14"/>
    <p:sldId id="380" r:id="rId15"/>
    <p:sldId id="401" r:id="rId16"/>
    <p:sldId id="383" r:id="rId17"/>
    <p:sldId id="398" r:id="rId18"/>
    <p:sldId id="399" r:id="rId19"/>
    <p:sldId id="384" r:id="rId20"/>
    <p:sldId id="386" r:id="rId21"/>
    <p:sldId id="397" r:id="rId22"/>
    <p:sldId id="387" r:id="rId23"/>
    <p:sldId id="264" r:id="rId24"/>
  </p:sldIdLst>
  <p:sldSz cx="9144000" cy="6858000" type="screen4x3"/>
  <p:notesSz cx="6669088" cy="9926638"/>
  <p:defaultTextStyle>
    <a:defPPr>
      <a:defRPr lang="en-US"/>
    </a:defPPr>
    <a:lvl1pPr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9B"/>
    <a:srgbClr val="FFFFFF"/>
    <a:srgbClr val="009999"/>
    <a:srgbClr val="3A6598"/>
    <a:srgbClr val="85A7D1"/>
    <a:srgbClr val="008080"/>
    <a:srgbClr val="005374"/>
    <a:srgbClr val="228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744" autoAdjust="0"/>
  </p:normalViewPr>
  <p:slideViewPr>
    <p:cSldViewPr snapToGrid="0" snapToObjects="1">
      <p:cViewPr varScale="1">
        <p:scale>
          <a:sx n="108" d="100"/>
          <a:sy n="108" d="100"/>
        </p:scale>
        <p:origin x="16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uentes_a\AppData\Local\Microsoft\Windows\Temporary%20Internet%20Files\Content.Outlook\O9WQP22P\Reform%20responsiveness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ce\Downloads\20170928_cyclical_compone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lv-LV" sz="900" dirty="0"/>
              <a:t>IKP dinamika, %</a:t>
            </a:r>
          </a:p>
        </c:rich>
      </c:tx>
      <c:layout>
        <c:manualLayout>
          <c:xMode val="edge"/>
          <c:yMode val="edge"/>
          <c:x val="0.2965577379729822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7732117569481219E-2"/>
          <c:y val="4.0999075784612704E-2"/>
          <c:w val="0.89390847899798576"/>
          <c:h val="0.86146560348677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228B9D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79C-42EC-9FF2-8F33A117F58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79C-42EC-9FF2-8F33A117F58C}"/>
              </c:ext>
            </c:extLst>
          </c:dPt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9C-42EC-9FF2-8F33A117F58C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9C-42EC-9FF2-8F33A117F58C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9C-42EC-9FF2-8F33A117F58C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9C-42EC-9FF2-8F33A117F58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7"/>
                <c:pt idx="0">
                  <c:v>2007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2017*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7"/>
                <c:pt idx="0">
                  <c:v>10</c:v>
                </c:pt>
                <c:pt idx="1">
                  <c:v>4.0346178941638584</c:v>
                </c:pt>
                <c:pt idx="2">
                  <c:v>2.4298514532771947</c:v>
                </c:pt>
                <c:pt idx="3">
                  <c:v>1.859114263824992</c:v>
                </c:pt>
                <c:pt idx="4">
                  <c:v>2.7634262383551516</c:v>
                </c:pt>
                <c:pt idx="5">
                  <c:v>2.1778349316722938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9C-42EC-9FF2-8F33A117F5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700"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  <c:majorUnit val="2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10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lv-LV" sz="900" dirty="0"/>
              <a:t>Budžeta bilance, % no IKP</a:t>
            </a:r>
          </a:p>
        </c:rich>
      </c:tx>
      <c:layout>
        <c:manualLayout>
          <c:xMode val="edge"/>
          <c:yMode val="edge"/>
          <c:x val="0.1798535065814839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892981071702683E-2"/>
          <c:y val="0.18903185017474888"/>
          <c:w val="0.87674761549576419"/>
          <c:h val="0.71343281772777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Eksports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359-4BF0-B12A-AED41E6B2728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Sheet1!$B$2:$G$2</c:f>
              <c:numCache>
                <c:formatCode>0</c:formatCode>
                <c:ptCount val="6"/>
                <c:pt idx="0" formatCode="General">
                  <c:v>2009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Sheet1!$B$3:$G$3</c:f>
              <c:numCache>
                <c:formatCode>0.0</c:formatCode>
                <c:ptCount val="6"/>
                <c:pt idx="0" formatCode="General">
                  <c:v>-9.1</c:v>
                </c:pt>
                <c:pt idx="1">
                  <c:v>-1</c:v>
                </c:pt>
                <c:pt idx="2">
                  <c:v>-1</c:v>
                </c:pt>
                <c:pt idx="3">
                  <c:v>-1.6</c:v>
                </c:pt>
                <c:pt idx="4">
                  <c:v>-1.3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59-4BF0-B12A-AED41E6B27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 sz="700"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10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lv-LV" sz="900" b="0" i="0" u="none" strike="noStrike" baseline="0" dirty="0">
                <a:effectLst/>
              </a:rPr>
              <a:t>Vispārējās valdības konsolidētais bruto parāds, % no IKP</a:t>
            </a:r>
            <a:endParaRPr lang="lv-LV" sz="900" dirty="0"/>
          </a:p>
        </c:rich>
      </c:tx>
      <c:layout>
        <c:manualLayout>
          <c:xMode val="edge"/>
          <c:yMode val="edge"/>
          <c:x val="0.1066297685580550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45240540355504E-2"/>
          <c:y val="0.23788274107699026"/>
          <c:w val="0.8881881911639119"/>
          <c:h val="0.664581926825538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Bruto darba alga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6A2-47FD-9C9A-5A10A8B26FAB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Sheet1!$B$2:$H$2</c:f>
              <c:numCache>
                <c:formatCode>0</c:formatCode>
                <c:ptCount val="6"/>
                <c:pt idx="0">
                  <c:v>2007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Sheet1!$B$3:$H$3</c:f>
              <c:numCache>
                <c:formatCode>0.0</c:formatCode>
                <c:ptCount val="6"/>
                <c:pt idx="0">
                  <c:v>8.4</c:v>
                </c:pt>
                <c:pt idx="1">
                  <c:v>41.2</c:v>
                </c:pt>
                <c:pt idx="2">
                  <c:v>39</c:v>
                </c:pt>
                <c:pt idx="3">
                  <c:v>40.9</c:v>
                </c:pt>
                <c:pt idx="4">
                  <c:v>36.5</c:v>
                </c:pt>
                <c:pt idx="5">
                  <c:v>40.1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A2-47FD-9C9A-5A10A8B26F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 sz="700"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10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lv-LV" sz="900" dirty="0"/>
              <a:t>Tekošā konta bilance,</a:t>
            </a:r>
          </a:p>
          <a:p>
            <a:pPr>
              <a:defRPr sz="900"/>
            </a:pPr>
            <a:r>
              <a:rPr lang="lv-LV" sz="900" dirty="0"/>
              <a:t>% no IKP</a:t>
            </a:r>
          </a:p>
        </c:rich>
      </c:tx>
      <c:layout>
        <c:manualLayout>
          <c:xMode val="edge"/>
          <c:yMode val="edge"/>
          <c:x val="0.26435251746714661"/>
          <c:y val="4.440989564373892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172693237628868E-2"/>
          <c:y val="0.1416612892998482"/>
          <c:w val="0.88246790332983815"/>
          <c:h val="0.76080337860268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Bezdarba līmenis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9CB-4D50-ABEC-53C74EC749E3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Sheet1!$B$2:$H$2</c:f>
              <c:strCache>
                <c:ptCount val="7"/>
                <c:pt idx="0">
                  <c:v>2007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2017*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-20.8</c:v>
                </c:pt>
                <c:pt idx="1">
                  <c:v>-3.6</c:v>
                </c:pt>
                <c:pt idx="2">
                  <c:v>-2.7</c:v>
                </c:pt>
                <c:pt idx="3" formatCode="0.0">
                  <c:v>-1.7</c:v>
                </c:pt>
                <c:pt idx="4">
                  <c:v>-0.5</c:v>
                </c:pt>
                <c:pt idx="5">
                  <c:v>1.4</c:v>
                </c:pt>
                <c:pt idx="6">
                  <c:v>-0.3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CB-4D50-ABEC-53C74EC749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 sz="700"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10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lv-LV" sz="900" dirty="0"/>
              <a:t>Ekonomiski aktīvo iedzīvotāju skaits, tūkst.</a:t>
            </a:r>
          </a:p>
        </c:rich>
      </c:tx>
      <c:layout>
        <c:manualLayout>
          <c:xMode val="edge"/>
          <c:yMode val="edge"/>
          <c:x val="0.1668978804006423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7732117569481219E-2"/>
          <c:y val="0.15350392951857336"/>
          <c:w val="0.89390847899798576"/>
          <c:h val="0.74896073838395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228B9D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79C-42EC-9FF2-8F33A117F58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79C-42EC-9FF2-8F33A117F58C}"/>
              </c:ext>
            </c:extLst>
          </c:dPt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9C-42EC-9FF2-8F33A117F58C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9C-42EC-9FF2-8F33A117F58C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9C-42EC-9FF2-8F33A117F58C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9C-42EC-9FF2-8F33A117F5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7"/>
                <c:pt idx="0">
                  <c:v>2007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2017*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7"/>
                <c:pt idx="0">
                  <c:v>1125.5</c:v>
                </c:pt>
                <c:pt idx="1">
                  <c:v>1030.7</c:v>
                </c:pt>
                <c:pt idx="2">
                  <c:v>1014</c:v>
                </c:pt>
                <c:pt idx="3">
                  <c:v>992</c:v>
                </c:pt>
                <c:pt idx="4">
                  <c:v>994</c:v>
                </c:pt>
                <c:pt idx="5">
                  <c:v>989</c:v>
                </c:pt>
                <c:pt idx="6">
                  <c:v>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9C-42EC-9FF2-8F33A117F5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700"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10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lv-LV" sz="900" dirty="0"/>
              <a:t>Nodarbināto iedzīvotāju skaits, tūkst.</a:t>
            </a:r>
          </a:p>
        </c:rich>
      </c:tx>
      <c:layout>
        <c:manualLayout>
          <c:xMode val="edge"/>
          <c:yMode val="edge"/>
          <c:x val="0.13766285554366456"/>
          <c:y val="5.921320109362586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011829735407418E-2"/>
          <c:y val="0.16534656973729853"/>
          <c:w val="0.8996287668320595"/>
          <c:h val="0.737118098165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Apstrādes rūpniecība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30F-4264-B798-0CF4ADB72F25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Sheet1!$B$2:$H$2</c:f>
              <c:strCache>
                <c:ptCount val="7"/>
                <c:pt idx="0">
                  <c:v>2007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2017*</c:v>
                </c:pt>
              </c:strCache>
            </c:strRef>
          </c:cat>
          <c:val>
            <c:numRef>
              <c:f>Sheet1!$B$3:$H$3</c:f>
              <c:numCache>
                <c:formatCode>0</c:formatCode>
                <c:ptCount val="7"/>
                <c:pt idx="0">
                  <c:v>1057</c:v>
                </c:pt>
                <c:pt idx="1">
                  <c:v>876</c:v>
                </c:pt>
                <c:pt idx="2">
                  <c:v>894</c:v>
                </c:pt>
                <c:pt idx="3">
                  <c:v>885</c:v>
                </c:pt>
                <c:pt idx="4">
                  <c:v>896</c:v>
                </c:pt>
                <c:pt idx="5">
                  <c:v>893</c:v>
                </c:pt>
                <c:pt idx="6">
                  <c:v>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0F-4264-B798-0CF4ADB72F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 sz="700"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10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lv-LV" sz="900" dirty="0"/>
              <a:t>Brīvo darbavietu skaita izmaiņas, %</a:t>
            </a:r>
          </a:p>
        </c:rich>
      </c:tx>
      <c:layout>
        <c:manualLayout>
          <c:xMode val="edge"/>
          <c:yMode val="edge"/>
          <c:x val="0.1798535065814839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892981071702683E-2"/>
          <c:y val="0.10021204853431008"/>
          <c:w val="0.87674761549576419"/>
          <c:h val="0.80225261936821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Eksports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359-4BF0-B12A-AED41E6B2728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Sheet1!$B$2:$H$2</c:f>
              <c:strCache>
                <c:ptCount val="7"/>
                <c:pt idx="0">
                  <c:v>2009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2017*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7"/>
                <c:pt idx="0">
                  <c:v>7.3</c:v>
                </c:pt>
                <c:pt idx="1">
                  <c:v>11.4</c:v>
                </c:pt>
                <c:pt idx="2">
                  <c:v>13.5</c:v>
                </c:pt>
                <c:pt idx="3">
                  <c:v>12.3</c:v>
                </c:pt>
                <c:pt idx="4">
                  <c:v>13.2</c:v>
                </c:pt>
                <c:pt idx="5">
                  <c:v>14.4</c:v>
                </c:pt>
                <c:pt idx="6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59-4BF0-B12A-AED41E6B27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 sz="700"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10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lv-LV" sz="900"/>
              <a:t>Vidējā bruto darba alga EUR</a:t>
            </a:r>
          </a:p>
        </c:rich>
      </c:tx>
      <c:layout>
        <c:manualLayout>
          <c:xMode val="edge"/>
          <c:yMode val="edge"/>
          <c:x val="0.1066297685580550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45240540355504E-2"/>
          <c:y val="7.2086002735229956E-2"/>
          <c:w val="0.8881881911639119"/>
          <c:h val="0.83037867653615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Bruto darba alga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6A2-47FD-9C9A-5A10A8B26FA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Sheet1!$B$2:$H$2</c:f>
              <c:strCache>
                <c:ptCount val="7"/>
                <c:pt idx="0">
                  <c:v>2012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2017*</c:v>
                </c:pt>
              </c:strCache>
            </c:strRef>
          </c:cat>
          <c:val>
            <c:numRef>
              <c:f>Sheet1!$B$3:$H$3</c:f>
              <c:numCache>
                <c:formatCode>0</c:formatCode>
                <c:ptCount val="7"/>
                <c:pt idx="0">
                  <c:v>566</c:v>
                </c:pt>
                <c:pt idx="1">
                  <c:v>685</c:v>
                </c:pt>
                <c:pt idx="2">
                  <c:v>716</c:v>
                </c:pt>
                <c:pt idx="3">
                  <c:v>765</c:v>
                </c:pt>
                <c:pt idx="4">
                  <c:v>818</c:v>
                </c:pt>
                <c:pt idx="5">
                  <c:v>859</c:v>
                </c:pt>
                <c:pt idx="6">
                  <c:v>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A2-47FD-9C9A-5A10A8B26F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 sz="700"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  <c:min val="400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10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lv-LV" sz="900"/>
              <a:t>Bezdarba līmenis, %</a:t>
            </a:r>
          </a:p>
        </c:rich>
      </c:tx>
      <c:layout>
        <c:manualLayout>
          <c:xMode val="edge"/>
          <c:yMode val="edge"/>
          <c:x val="0.26435251746714661"/>
          <c:y val="4.440989564373892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172693237628868E-2"/>
          <c:y val="0.11205468875303526"/>
          <c:w val="0.88246790332983815"/>
          <c:h val="0.79040997914949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Bezdarba līmenis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9CB-4D50-ABEC-53C74EC749E3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Sheet1!$B$2:$H$2</c:f>
              <c:strCache>
                <c:ptCount val="7"/>
                <c:pt idx="0">
                  <c:v>2007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2017*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6.1</c:v>
                </c:pt>
                <c:pt idx="1">
                  <c:v>15</c:v>
                </c:pt>
                <c:pt idx="2">
                  <c:v>11.9</c:v>
                </c:pt>
                <c:pt idx="3" formatCode="0.0">
                  <c:v>10.8</c:v>
                </c:pt>
                <c:pt idx="4">
                  <c:v>9.9</c:v>
                </c:pt>
                <c:pt idx="5">
                  <c:v>9.5</c:v>
                </c:pt>
                <c:pt idx="6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CB-4D50-ABEC-53C74EC749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 sz="700"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10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50925925925922E-2"/>
          <c:y val="2.9421666666666665E-2"/>
          <c:w val="0.96057613465509262"/>
          <c:h val="0.90696682381086358"/>
        </c:manualLayout>
      </c:layout>
      <c:areaChart>
        <c:grouping val="standar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l</c:v>
                </c:pt>
              </c:strCache>
            </c:strRef>
          </c:tx>
          <c:spPr>
            <a:solidFill>
              <a:srgbClr val="FF0000"/>
            </a:solidFill>
            <a:ln w="101600">
              <a:noFill/>
              <a:prstDash val="solid"/>
            </a:ln>
          </c:spPr>
          <c:cat>
            <c:numRef>
              <c:f>Sheet1!$B$6:$X$6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Sheet1!$B$7:$X$7</c:f>
              <c:numCache>
                <c:formatCode>General</c:formatCode>
                <c:ptCount val="23"/>
                <c:pt idx="6">
                  <c:v>1108.9000000000001</c:v>
                </c:pt>
                <c:pt idx="7">
                  <c:v>1125.5</c:v>
                </c:pt>
                <c:pt idx="8">
                  <c:v>1143.4000000000001</c:v>
                </c:pt>
                <c:pt idx="19">
                  <c:v>980.50027972193095</c:v>
                </c:pt>
                <c:pt idx="20">
                  <c:v>984.58572502237564</c:v>
                </c:pt>
                <c:pt idx="21">
                  <c:v>990.23280602682098</c:v>
                </c:pt>
                <c:pt idx="22">
                  <c:v>997.33049529416746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F5-4E28-825B-A1912352F98B}"/>
            </c:ext>
          </c:extLst>
        </c:ser>
        <c:ser>
          <c:idx val="2"/>
          <c:order val="1"/>
          <c:tx>
            <c:strRef>
              <c:f>Sheet1!$A$9</c:f>
              <c:strCache>
                <c:ptCount val="1"/>
              </c:strCache>
            </c:strRef>
          </c:tx>
          <c:spPr>
            <a:solidFill>
              <a:srgbClr val="FFFFFF"/>
            </a:solidFill>
            <a:ln>
              <a:noFill/>
            </a:ln>
          </c:spPr>
          <c:cat>
            <c:numRef>
              <c:f>Sheet1!$B$6:$X$6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Sheet1!$B$9:$X$9</c:f>
              <c:numCache>
                <c:formatCode>General</c:formatCode>
                <c:ptCount val="23"/>
                <c:pt idx="0">
                  <c:v>939</c:v>
                </c:pt>
                <c:pt idx="1">
                  <c:v>933.6</c:v>
                </c:pt>
                <c:pt idx="2">
                  <c:v>955.4</c:v>
                </c:pt>
                <c:pt idx="3" formatCode="#,##0.00">
                  <c:v>962</c:v>
                </c:pt>
                <c:pt idx="4" formatCode="#,##0.00">
                  <c:v>963.8</c:v>
                </c:pt>
                <c:pt idx="5" formatCode="#,##0.00">
                  <c:v>972.3</c:v>
                </c:pt>
                <c:pt idx="6" formatCode="#,##0.00">
                  <c:v>1030.9000000000001</c:v>
                </c:pt>
                <c:pt idx="7" formatCode="#,##0.00">
                  <c:v>1057.4000000000001</c:v>
                </c:pt>
                <c:pt idx="8" formatCode="#,##0.00">
                  <c:v>1054.9000000000001</c:v>
                </c:pt>
                <c:pt idx="9">
                  <c:v>908.5</c:v>
                </c:pt>
                <c:pt idx="10">
                  <c:v>850.7</c:v>
                </c:pt>
                <c:pt idx="11">
                  <c:v>861.6</c:v>
                </c:pt>
                <c:pt idx="12">
                  <c:v>875.6</c:v>
                </c:pt>
                <c:pt idx="13" formatCode="0.0">
                  <c:v>893.9</c:v>
                </c:pt>
                <c:pt idx="14" formatCode="0.0">
                  <c:v>884.65</c:v>
                </c:pt>
                <c:pt idx="15" formatCode="0.0">
                  <c:v>896.07500000000005</c:v>
                </c:pt>
                <c:pt idx="16" formatCode="0.0">
                  <c:v>893.27499999999998</c:v>
                </c:pt>
                <c:pt idx="17" formatCode="0.0">
                  <c:v>896.35850429527056</c:v>
                </c:pt>
                <c:pt idx="18" formatCode="0.0">
                  <c:v>901.88754088577309</c:v>
                </c:pt>
                <c:pt idx="19" formatCode="0.0">
                  <c:v>908.74972869686053</c:v>
                </c:pt>
                <c:pt idx="20" formatCode="0.0">
                  <c:v>915.60995588285903</c:v>
                </c:pt>
                <c:pt idx="21">
                  <c:v>921.83886179023739</c:v>
                </c:pt>
                <c:pt idx="22">
                  <c:v>928.23442083017085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F5-4E28-825B-A1912352F98B}"/>
            </c:ext>
          </c:extLst>
        </c:ser>
        <c:ser>
          <c:idx val="3"/>
          <c:order val="2"/>
          <c:tx>
            <c:strRef>
              <c:f>Sheet1!$A$10</c:f>
              <c:strCache>
                <c:ptCount val="1"/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cat>
            <c:numRef>
              <c:f>Sheet1!$B$6:$X$6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Sheet1!$B$10:$X$10</c:f>
              <c:numCache>
                <c:formatCode>General</c:formatCode>
                <c:ptCount val="23"/>
              </c:numCache>
            </c:numRef>
          </c:val>
          <c:extLst>
            <c:ext xmlns:c16="http://schemas.microsoft.com/office/drawing/2014/chart" uri="{C3380CC4-5D6E-409C-BE32-E72D297353CC}">
              <c16:uniqueId val="{00000002-5FF5-4E28-825B-A1912352F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900608"/>
        <c:axId val="181182848"/>
      </c:areaChart>
      <c:lineChart>
        <c:grouping val="standard"/>
        <c:varyColors val="0"/>
        <c:ser>
          <c:idx val="4"/>
          <c:order val="3"/>
          <c:tx>
            <c:strRef>
              <c:f>Sheet1!$A$11</c:f>
              <c:strCache>
                <c:ptCount val="1"/>
                <c:pt idx="0">
                  <c:v>Darbaspēka piedāvājums</c:v>
                </c:pt>
              </c:strCache>
            </c:strRef>
          </c:tx>
          <c:spPr>
            <a:ln w="50800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3-5FF5-4E28-825B-A1912352F98B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4-5FF5-4E28-825B-A1912352F98B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5-5FF5-4E28-825B-A1912352F98B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6-5FF5-4E28-825B-A1912352F98B}"/>
              </c:ext>
            </c:extLst>
          </c:dPt>
          <c:dPt>
            <c:idx val="17"/>
            <c:bubble3D val="0"/>
            <c:spPr>
              <a:ln w="50800">
                <a:solidFill>
                  <a:schemeClr val="accent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8-5FF5-4E28-825B-A1912352F98B}"/>
              </c:ext>
            </c:extLst>
          </c:dPt>
          <c:dPt>
            <c:idx val="18"/>
            <c:bubble3D val="0"/>
            <c:spPr>
              <a:ln w="50800">
                <a:solidFill>
                  <a:schemeClr val="accent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A-5FF5-4E28-825B-A1912352F98B}"/>
              </c:ext>
            </c:extLst>
          </c:dPt>
          <c:dPt>
            <c:idx val="19"/>
            <c:bubble3D val="0"/>
            <c:spPr>
              <a:ln w="50800">
                <a:solidFill>
                  <a:schemeClr val="accent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C-5FF5-4E28-825B-A1912352F98B}"/>
              </c:ext>
            </c:extLst>
          </c:dPt>
          <c:dPt>
            <c:idx val="20"/>
            <c:bubble3D val="0"/>
            <c:spPr>
              <a:ln w="50800">
                <a:solidFill>
                  <a:schemeClr val="accent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E-5FF5-4E28-825B-A1912352F98B}"/>
              </c:ext>
            </c:extLst>
          </c:dPt>
          <c:dPt>
            <c:idx val="21"/>
            <c:bubble3D val="0"/>
            <c:spPr>
              <a:ln w="50800">
                <a:solidFill>
                  <a:schemeClr val="accent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0-5FF5-4E28-825B-A1912352F98B}"/>
              </c:ext>
            </c:extLst>
          </c:dPt>
          <c:dPt>
            <c:idx val="22"/>
            <c:bubble3D val="0"/>
            <c:spPr>
              <a:ln w="50800">
                <a:solidFill>
                  <a:schemeClr val="accent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2-5FF5-4E28-825B-A1912352F98B}"/>
              </c:ext>
            </c:extLst>
          </c:dPt>
          <c:cat>
            <c:numRef>
              <c:f>Sheet1!$B$6:$X$6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Sheet1!$B$11:$X$11</c:f>
              <c:numCache>
                <c:formatCode>General</c:formatCode>
                <c:ptCount val="23"/>
                <c:pt idx="0">
                  <c:v>1097.3</c:v>
                </c:pt>
                <c:pt idx="1">
                  <c:v>1081.8</c:v>
                </c:pt>
                <c:pt idx="2">
                  <c:v>1091.7</c:v>
                </c:pt>
                <c:pt idx="3">
                  <c:v>1088.8</c:v>
                </c:pt>
                <c:pt idx="4">
                  <c:v>1092.0999999999999</c:v>
                </c:pt>
                <c:pt idx="5">
                  <c:v>1080.8</c:v>
                </c:pt>
                <c:pt idx="6">
                  <c:v>1108.9000000000001</c:v>
                </c:pt>
                <c:pt idx="7">
                  <c:v>1125.5</c:v>
                </c:pt>
                <c:pt idx="8">
                  <c:v>1143.4000000000001</c:v>
                </c:pt>
                <c:pt idx="9">
                  <c:v>1101.4000000000001</c:v>
                </c:pt>
                <c:pt idx="10">
                  <c:v>1056.5</c:v>
                </c:pt>
                <c:pt idx="11">
                  <c:v>1028.2</c:v>
                </c:pt>
                <c:pt idx="12">
                  <c:v>1030.7</c:v>
                </c:pt>
                <c:pt idx="13">
                  <c:v>1014.2</c:v>
                </c:pt>
                <c:pt idx="14">
                  <c:v>992.25</c:v>
                </c:pt>
                <c:pt idx="15">
                  <c:v>994.22500000000002</c:v>
                </c:pt>
                <c:pt idx="16">
                  <c:v>988.625</c:v>
                </c:pt>
                <c:pt idx="17">
                  <c:v>985.04572291666682</c:v>
                </c:pt>
                <c:pt idx="18">
                  <c:v>979.09472968750072</c:v>
                </c:pt>
                <c:pt idx="19">
                  <c:v>980.50027972193095</c:v>
                </c:pt>
                <c:pt idx="20">
                  <c:v>984.58572502237564</c:v>
                </c:pt>
                <c:pt idx="21">
                  <c:v>990.23280602682098</c:v>
                </c:pt>
                <c:pt idx="22">
                  <c:v>997.33049529416746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3-5FF5-4E28-825B-A1912352F98B}"/>
            </c:ext>
          </c:extLst>
        </c:ser>
        <c:ser>
          <c:idx val="1"/>
          <c:order val="4"/>
          <c:tx>
            <c:strRef>
              <c:f>Sheet1!$A$8</c:f>
              <c:strCache>
                <c:ptCount val="1"/>
                <c:pt idx="0">
                  <c:v>Pieprasījums pēc darbaspēka</c:v>
                </c:pt>
              </c:strCache>
            </c:strRef>
          </c:tx>
          <c:spPr>
            <a:ln w="50800">
              <a:solidFill>
                <a:srgbClr val="C00000"/>
              </a:solidFill>
              <a:prstDash val="solid"/>
            </a:ln>
          </c:spPr>
          <c:marker>
            <c:symbol val="none"/>
          </c:marker>
          <c:dPt>
            <c:idx val="13"/>
            <c:bubble3D val="0"/>
            <c:spPr>
              <a:ln w="50800">
                <a:solidFill>
                  <a:srgbClr val="C00000"/>
                </a:solidFill>
                <a:prstDash val="lgDash"/>
              </a:ln>
            </c:spPr>
            <c:extLst>
              <c:ext xmlns:c16="http://schemas.microsoft.com/office/drawing/2014/chart" uri="{C3380CC4-5D6E-409C-BE32-E72D297353CC}">
                <c16:uniqueId val="{00000015-5FF5-4E28-825B-A1912352F98B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16-5FF5-4E28-825B-A1912352F98B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7-5FF5-4E28-825B-A1912352F98B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8-5FF5-4E28-825B-A1912352F98B}"/>
              </c:ext>
            </c:extLst>
          </c:dPt>
          <c:dPt>
            <c:idx val="17"/>
            <c:bubble3D val="0"/>
            <c:spPr>
              <a:ln w="50800">
                <a:solidFill>
                  <a:srgbClr val="C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A-5FF5-4E28-825B-A1912352F98B}"/>
              </c:ext>
            </c:extLst>
          </c:dPt>
          <c:dPt>
            <c:idx val="18"/>
            <c:bubble3D val="0"/>
            <c:spPr>
              <a:ln w="50800">
                <a:solidFill>
                  <a:srgbClr val="C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C-5FF5-4E28-825B-A1912352F98B}"/>
              </c:ext>
            </c:extLst>
          </c:dPt>
          <c:dPt>
            <c:idx val="19"/>
            <c:bubble3D val="0"/>
            <c:spPr>
              <a:ln w="50800">
                <a:solidFill>
                  <a:srgbClr val="C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E-5FF5-4E28-825B-A1912352F98B}"/>
              </c:ext>
            </c:extLst>
          </c:dPt>
          <c:dPt>
            <c:idx val="20"/>
            <c:bubble3D val="0"/>
            <c:spPr>
              <a:ln w="50800">
                <a:solidFill>
                  <a:srgbClr val="C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0-5FF5-4E28-825B-A1912352F98B}"/>
              </c:ext>
            </c:extLst>
          </c:dPt>
          <c:dPt>
            <c:idx val="21"/>
            <c:bubble3D val="0"/>
            <c:spPr>
              <a:ln w="50800">
                <a:solidFill>
                  <a:srgbClr val="C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2-5FF5-4E28-825B-A1912352F98B}"/>
              </c:ext>
            </c:extLst>
          </c:dPt>
          <c:dPt>
            <c:idx val="22"/>
            <c:bubble3D val="0"/>
            <c:spPr>
              <a:ln w="50800">
                <a:solidFill>
                  <a:srgbClr val="C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4-5FF5-4E28-825B-A1912352F98B}"/>
              </c:ext>
            </c:extLst>
          </c:dPt>
          <c:cat>
            <c:numRef>
              <c:f>Sheet1!$B$6:$X$6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Sheet1!$B$8:$X$8</c:f>
              <c:numCache>
                <c:formatCode>General</c:formatCode>
                <c:ptCount val="23"/>
                <c:pt idx="0">
                  <c:v>939</c:v>
                </c:pt>
                <c:pt idx="1">
                  <c:v>933.6</c:v>
                </c:pt>
                <c:pt idx="2">
                  <c:v>955.4</c:v>
                </c:pt>
                <c:pt idx="3" formatCode="#,##0.00">
                  <c:v>962</c:v>
                </c:pt>
                <c:pt idx="4" formatCode="#,##0.00">
                  <c:v>963.8</c:v>
                </c:pt>
                <c:pt idx="5" formatCode="#,##0.00">
                  <c:v>972.3</c:v>
                </c:pt>
                <c:pt idx="6" formatCode="#,##0.00">
                  <c:v>1030.9000000000001</c:v>
                </c:pt>
                <c:pt idx="7" formatCode="#,##0.00">
                  <c:v>1057.4000000000001</c:v>
                </c:pt>
                <c:pt idx="8" formatCode="#,##0.00">
                  <c:v>1054.9000000000001</c:v>
                </c:pt>
                <c:pt idx="9">
                  <c:v>908.5</c:v>
                </c:pt>
                <c:pt idx="10">
                  <c:v>850.7</c:v>
                </c:pt>
                <c:pt idx="11">
                  <c:v>861.6</c:v>
                </c:pt>
                <c:pt idx="12">
                  <c:v>875.6</c:v>
                </c:pt>
                <c:pt idx="13" formatCode="0.0">
                  <c:v>893.9</c:v>
                </c:pt>
                <c:pt idx="14" formatCode="0.0">
                  <c:v>884.65</c:v>
                </c:pt>
                <c:pt idx="15" formatCode="0.0">
                  <c:v>896.07500000000005</c:v>
                </c:pt>
                <c:pt idx="16" formatCode="0.0">
                  <c:v>893.27499999999998</c:v>
                </c:pt>
                <c:pt idx="17" formatCode="0.0">
                  <c:v>896.35850429527056</c:v>
                </c:pt>
                <c:pt idx="18" formatCode="0.0">
                  <c:v>901.88754088577309</c:v>
                </c:pt>
                <c:pt idx="19" formatCode="0.0">
                  <c:v>908.74972869686053</c:v>
                </c:pt>
                <c:pt idx="20" formatCode="0.0">
                  <c:v>915.60995588285903</c:v>
                </c:pt>
                <c:pt idx="21" formatCode="0.0">
                  <c:v>921.83886179023739</c:v>
                </c:pt>
                <c:pt idx="22" formatCode="0.0">
                  <c:v>928.23442083017085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5-5FF5-4E28-825B-A1912352F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900608"/>
        <c:axId val="181182848"/>
      </c:lineChart>
      <c:catAx>
        <c:axId val="18090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lv-LV"/>
          </a:p>
        </c:txPr>
        <c:crossAx val="181182848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181182848"/>
        <c:scaling>
          <c:orientation val="minMax"/>
          <c:max val="1300"/>
          <c:min val="7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lv-LV"/>
          </a:p>
        </c:txPr>
        <c:crossAx val="180900608"/>
        <c:crosses val="autoZero"/>
        <c:crossBetween val="midCat"/>
      </c:valAx>
      <c:spPr>
        <a:solidFill>
          <a:schemeClr val="bg1"/>
        </a:solidFill>
        <a:ln w="25398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54007398074822832"/>
          <c:y val="7.0497809123407265E-2"/>
          <c:w val="0.44980530545481701"/>
          <c:h val="0.11632815000712807"/>
        </c:manualLayout>
      </c:layout>
      <c:overlay val="0"/>
      <c:txPr>
        <a:bodyPr/>
        <a:lstStyle/>
        <a:p>
          <a:pPr>
            <a:defRPr sz="1200"/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ndara" panose="020E0502030303020204" pitchFamily="34" charset="0"/>
          <a:ea typeface="Arial"/>
          <a:cs typeface="Arial"/>
        </a:defRPr>
      </a:pPr>
      <a:endParaRPr lang="lv-LV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036709949992764"/>
          <c:y val="4.2237440818803207E-2"/>
          <c:w val="0.7628607543609639"/>
          <c:h val="0.7902064250674241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solidFill>
                <a:srgbClr val="4F81BD">
                  <a:lumMod val="75000"/>
                </a:srgbClr>
              </a:solidFill>
            </a:ln>
          </c:spPr>
          <c:marker>
            <c:symbol val="diamond"/>
            <c:size val="7"/>
            <c:spPr>
              <a:solidFill>
                <a:sysClr val="window" lastClr="FFFFFF">
                  <a:lumMod val="85000"/>
                </a:sysClr>
              </a:solidFill>
              <a:ln w="9525">
                <a:solidFill>
                  <a:sysClr val="window" lastClr="FFFFFF">
                    <a:lumMod val="50000"/>
                  </a:sysClr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07Q1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89-40F8-BDC9-64A8ECFDF91F}"/>
                </c:ext>
              </c:extLst>
            </c:dLbl>
            <c:dLbl>
              <c:idx val="2"/>
              <c:layout>
                <c:manualLayout>
                  <c:x val="-6.0533062729888606E-2"/>
                  <c:y val="-4.69915248749821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07Q3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89-40F8-BDC9-64A8ECFDF91F}"/>
                </c:ext>
              </c:extLst>
            </c:dLbl>
            <c:dLbl>
              <c:idx val="7"/>
              <c:layout>
                <c:manualLayout>
                  <c:x val="-9.6852900367821765E-2"/>
                  <c:y val="4.30755644687336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08Q4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89-40F8-BDC9-64A8ECFDF91F}"/>
                </c:ext>
              </c:extLst>
            </c:dLbl>
            <c:dLbl>
              <c:idx val="13"/>
              <c:layout>
                <c:manualLayout>
                  <c:x val="-1.8159918818966694E-2"/>
                  <c:y val="-4.30755644687336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10Q2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89-40F8-BDC9-64A8ECFDF91F}"/>
                </c:ext>
              </c:extLst>
            </c:dLbl>
            <c:dLbl>
              <c:idx val="21"/>
              <c:layout>
                <c:manualLayout>
                  <c:x val="-5.4479756456899744E-2"/>
                  <c:y val="-4.69915248749821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12Q2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89-40F8-BDC9-64A8ECFDF91F}"/>
                </c:ext>
              </c:extLst>
            </c:dLbl>
            <c:dLbl>
              <c:idx val="41"/>
              <c:layout>
                <c:manualLayout>
                  <c:x val="-6.6586369002877469E-2"/>
                  <c:y val="-3.132768324998812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defRPr>
                    </a:pPr>
                    <a:r>
                      <a:rPr lang="en-US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17Q2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89-40F8-BDC9-64A8ECFDF9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Sheet1!$B$2:$B$47</c:f>
              <c:numCache>
                <c:formatCode>General</c:formatCode>
                <c:ptCount val="42"/>
                <c:pt idx="0">
                  <c:v>6.3377996536323034</c:v>
                </c:pt>
                <c:pt idx="1">
                  <c:v>5.8135880724935269</c:v>
                </c:pt>
                <c:pt idx="2">
                  <c:v>5.2974838371483495</c:v>
                </c:pt>
                <c:pt idx="3">
                  <c:v>4.5941940010524469</c:v>
                </c:pt>
                <c:pt idx="4">
                  <c:v>4.6920369555653325</c:v>
                </c:pt>
                <c:pt idx="5">
                  <c:v>4.6025406769337858</c:v>
                </c:pt>
                <c:pt idx="6">
                  <c:v>4.8335513122329754</c:v>
                </c:pt>
                <c:pt idx="7">
                  <c:v>5.3509510035936536</c:v>
                </c:pt>
                <c:pt idx="8">
                  <c:v>8.0124036502170632</c:v>
                </c:pt>
                <c:pt idx="9">
                  <c:v>11.031896783442344</c:v>
                </c:pt>
                <c:pt idx="10">
                  <c:v>12.237418044140734</c:v>
                </c:pt>
                <c:pt idx="11">
                  <c:v>14.648575934687816</c:v>
                </c:pt>
                <c:pt idx="12">
                  <c:v>17.666666666666668</c:v>
                </c:pt>
                <c:pt idx="13">
                  <c:v>17.962444423422571</c:v>
                </c:pt>
                <c:pt idx="14">
                  <c:v>16.261705920990895</c:v>
                </c:pt>
                <c:pt idx="15">
                  <c:v>15.495089158005149</c:v>
                </c:pt>
                <c:pt idx="16">
                  <c:v>16.215116279069768</c:v>
                </c:pt>
                <c:pt idx="17">
                  <c:v>15.240104267233058</c:v>
                </c:pt>
                <c:pt idx="18">
                  <c:v>13.356428918000972</c:v>
                </c:pt>
                <c:pt idx="19">
                  <c:v>12.651773599534794</c:v>
                </c:pt>
                <c:pt idx="20">
                  <c:v>13.074457593688361</c:v>
                </c:pt>
                <c:pt idx="21">
                  <c:v>12.343798299845439</c:v>
                </c:pt>
                <c:pt idx="22">
                  <c:v>11.06502653159672</c:v>
                </c:pt>
                <c:pt idx="23">
                  <c:v>10.188006170458927</c:v>
                </c:pt>
                <c:pt idx="24">
                  <c:v>10.624493426905207</c:v>
                </c:pt>
                <c:pt idx="25">
                  <c:v>10.23811895984856</c:v>
                </c:pt>
                <c:pt idx="26">
                  <c:v>9.0539487778751582</c:v>
                </c:pt>
                <c:pt idx="27">
                  <c:v>8.831772937814133</c:v>
                </c:pt>
                <c:pt idx="28">
                  <c:v>9.673298010596822</c:v>
                </c:pt>
                <c:pt idx="29">
                  <c:v>9.2444489098764198</c:v>
                </c:pt>
                <c:pt idx="30">
                  <c:v>8.395215021199272</c:v>
                </c:pt>
                <c:pt idx="31">
                  <c:v>8.0568783068783087</c:v>
                </c:pt>
                <c:pt idx="32">
                  <c:v>8.7594962421287832</c:v>
                </c:pt>
                <c:pt idx="33">
                  <c:v>8.3224153521551294</c:v>
                </c:pt>
                <c:pt idx="34">
                  <c:v>8.0759835819401342</c:v>
                </c:pt>
                <c:pt idx="35">
                  <c:v>7.8200581104097795</c:v>
                </c:pt>
                <c:pt idx="36">
                  <c:v>8.628519527702089</c:v>
                </c:pt>
                <c:pt idx="37">
                  <c:v>8.288016112789526</c:v>
                </c:pt>
                <c:pt idx="38">
                  <c:v>7.8229229836264418</c:v>
                </c:pt>
                <c:pt idx="39">
                  <c:v>7.5471871178149197</c:v>
                </c:pt>
                <c:pt idx="40">
                  <c:v>8.1999999999999993</c:v>
                </c:pt>
                <c:pt idx="41">
                  <c:v>7.2</c:v>
                </c:pt>
              </c:numCache>
            </c:numRef>
          </c:xVal>
          <c:yVal>
            <c:numRef>
              <c:f>Sheet1!$C$2:$C$47</c:f>
              <c:numCache>
                <c:formatCode>General</c:formatCode>
                <c:ptCount val="42"/>
                <c:pt idx="0">
                  <c:v>1.503964998632759</c:v>
                </c:pt>
                <c:pt idx="1">
                  <c:v>1.8761717703776448</c:v>
                </c:pt>
                <c:pt idx="2">
                  <c:v>2.0384413769002272</c:v>
                </c:pt>
                <c:pt idx="3">
                  <c:v>1.5915628837046132</c:v>
                </c:pt>
                <c:pt idx="4">
                  <c:v>1.1536295644522658</c:v>
                </c:pt>
                <c:pt idx="5">
                  <c:v>0.99573653528234574</c:v>
                </c:pt>
                <c:pt idx="6">
                  <c:v>0.7240387130525765</c:v>
                </c:pt>
                <c:pt idx="7">
                  <c:v>0.28091857305635903</c:v>
                </c:pt>
                <c:pt idx="8">
                  <c:v>0.16789226543811464</c:v>
                </c:pt>
                <c:pt idx="9">
                  <c:v>0.17901621718484007</c:v>
                </c:pt>
                <c:pt idx="10">
                  <c:v>0.17139163357650752</c:v>
                </c:pt>
                <c:pt idx="11">
                  <c:v>0.12886167548010019</c:v>
                </c:pt>
                <c:pt idx="12">
                  <c:v>0.16083451872925558</c:v>
                </c:pt>
                <c:pt idx="13">
                  <c:v>0.25276700406773245</c:v>
                </c:pt>
                <c:pt idx="14">
                  <c:v>0.31856995402083138</c:v>
                </c:pt>
                <c:pt idx="15">
                  <c:v>0.21540955468675502</c:v>
                </c:pt>
                <c:pt idx="16">
                  <c:v>0.25187229010642492</c:v>
                </c:pt>
                <c:pt idx="17">
                  <c:v>0.354701679860977</c:v>
                </c:pt>
                <c:pt idx="18">
                  <c:v>0.36157205240174672</c:v>
                </c:pt>
                <c:pt idx="19">
                  <c:v>0.24345803450281062</c:v>
                </c:pt>
                <c:pt idx="20">
                  <c:v>0.29457593688362921</c:v>
                </c:pt>
                <c:pt idx="21">
                  <c:v>0.39547913446676969</c:v>
                </c:pt>
                <c:pt idx="22">
                  <c:v>0.4894356005788712</c:v>
                </c:pt>
                <c:pt idx="23">
                  <c:v>0.30273814114924796</c:v>
                </c:pt>
                <c:pt idx="24">
                  <c:v>0.43599881387763173</c:v>
                </c:pt>
                <c:pt idx="25">
                  <c:v>0.59161103915512603</c:v>
                </c:pt>
                <c:pt idx="26">
                  <c:v>0.57727139935728888</c:v>
                </c:pt>
                <c:pt idx="27">
                  <c:v>0.42810682960480928</c:v>
                </c:pt>
                <c:pt idx="28">
                  <c:v>0.51194641607517744</c:v>
                </c:pt>
                <c:pt idx="29">
                  <c:v>0.61087109414246965</c:v>
                </c:pt>
                <c:pt idx="30">
                  <c:v>0.66262870987280431</c:v>
                </c:pt>
                <c:pt idx="31">
                  <c:v>0.42205942205942204</c:v>
                </c:pt>
                <c:pt idx="32">
                  <c:v>0.49482023156611821</c:v>
                </c:pt>
                <c:pt idx="33">
                  <c:v>0.62021501054958306</c:v>
                </c:pt>
                <c:pt idx="34">
                  <c:v>0.65892481729902896</c:v>
                </c:pt>
                <c:pt idx="35">
                  <c:v>0.51157198677487226</c:v>
                </c:pt>
                <c:pt idx="36">
                  <c:v>0.58724391966898781</c:v>
                </c:pt>
                <c:pt idx="37">
                  <c:v>0.65146022155085603</c:v>
                </c:pt>
                <c:pt idx="38">
                  <c:v>0.56448352536891044</c:v>
                </c:pt>
                <c:pt idx="39">
                  <c:v>0.452914798206278</c:v>
                </c:pt>
                <c:pt idx="40" formatCode="0.00">
                  <c:v>0.73125898541795031</c:v>
                </c:pt>
                <c:pt idx="41" formatCode="0.00">
                  <c:v>0.8169273229070837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7489-40F8-BDC9-64A8ECFDF9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57976704"/>
        <c:axId val="58032896"/>
      </c:scatterChart>
      <c:valAx>
        <c:axId val="57976704"/>
        <c:scaling>
          <c:orientation val="minMax"/>
          <c:min val="4"/>
        </c:scaling>
        <c:delete val="0"/>
        <c:axPos val="b"/>
        <c:title>
          <c:tx>
            <c:rich>
              <a:bodyPr/>
              <a:lstStyle/>
              <a:p>
                <a:pPr>
                  <a:defRPr lang="en-US" noProof="0"/>
                </a:pPr>
                <a:r>
                  <a:rPr lang="lv-LV" noProof="0" dirty="0"/>
                  <a:t>Bezdarba</a:t>
                </a:r>
                <a:r>
                  <a:rPr lang="lv-LV" baseline="0" noProof="0" dirty="0"/>
                  <a:t> līmenis, %</a:t>
                </a:r>
                <a:endParaRPr lang="en-US" noProof="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"/>
        </c:spPr>
        <c:txPr>
          <a:bodyPr/>
          <a:lstStyle/>
          <a:p>
            <a:pPr>
              <a:defRPr sz="1000"/>
            </a:pPr>
            <a:endParaRPr lang="lv-LV"/>
          </a:p>
        </c:txPr>
        <c:crossAx val="58032896"/>
        <c:crosses val="autoZero"/>
        <c:crossBetween val="midCat"/>
        <c:majorUnit val="4"/>
      </c:valAx>
      <c:valAx>
        <c:axId val="580328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lang="en-US" noProof="0"/>
                </a:pPr>
                <a:r>
                  <a:rPr lang="lv-LV" noProof="0" dirty="0"/>
                  <a:t>Vakanču</a:t>
                </a:r>
                <a:r>
                  <a:rPr lang="lv-LV" baseline="0" noProof="0" dirty="0"/>
                  <a:t> un ekonomiski aktīvo iedzīvotāju attiecība</a:t>
                </a:r>
                <a:r>
                  <a:rPr lang="lv-LV" noProof="0" dirty="0"/>
                  <a:t> %</a:t>
                </a:r>
                <a:endParaRPr lang="en-US" noProof="0" dirty="0"/>
              </a:p>
            </c:rich>
          </c:tx>
          <c:layout>
            <c:manualLayout>
              <c:xMode val="edge"/>
              <c:yMode val="edge"/>
              <c:x val="7.9910482201068773E-4"/>
              <c:y val="0.14087211070059213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75"/>
        </c:spPr>
        <c:txPr>
          <a:bodyPr/>
          <a:lstStyle/>
          <a:p>
            <a:pPr>
              <a:defRPr sz="1000"/>
            </a:pPr>
            <a:endParaRPr lang="lv-LV"/>
          </a:p>
        </c:txPr>
        <c:crossAx val="57976704"/>
        <c:crosses val="autoZero"/>
        <c:crossBetween val="midCat"/>
      </c:valAx>
      <c:spPr>
        <a:noFill/>
        <a:ln w="3175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sx="1000" sy="1000" rotWithShape="0">
        <a:srgbClr val="000000"/>
      </a:outerShdw>
    </a:effectLst>
  </c:spPr>
  <c:txPr>
    <a:bodyPr/>
    <a:lstStyle/>
    <a:p>
      <a:pPr>
        <a:defRPr sz="1200" b="0">
          <a:solidFill>
            <a:schemeClr val="dk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pPr>
      <a:endParaRPr lang="lv-LV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lv-LV" sz="900"/>
              <a:t>Apstrādes rūpniecības ražošanas apjomu dinamika, %</a:t>
            </a:r>
          </a:p>
        </c:rich>
      </c:tx>
      <c:layout>
        <c:manualLayout>
          <c:xMode val="edge"/>
          <c:yMode val="edge"/>
          <c:x val="6.9019401534778743E-2"/>
          <c:y val="1.18426402187251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011829735407418E-2"/>
          <c:y val="4.0999075784612704E-2"/>
          <c:w val="0.8996287668320595"/>
          <c:h val="0.86146560348677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Apstrādes rūpniecība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30F-4264-B798-0CF4ADB72F25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Sheet1!$B$2:$H$2</c:f>
              <c:strCache>
                <c:ptCount val="7"/>
                <c:pt idx="0">
                  <c:v>2007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2017*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7"/>
                <c:pt idx="0" formatCode="General">
                  <c:v>-0.6</c:v>
                </c:pt>
                <c:pt idx="1">
                  <c:v>4.3254751295106075</c:v>
                </c:pt>
                <c:pt idx="2">
                  <c:v>-1.951030360026607</c:v>
                </c:pt>
                <c:pt idx="3">
                  <c:v>0.40194694127863784</c:v>
                </c:pt>
                <c:pt idx="4">
                  <c:v>0.39630005403701318</c:v>
                </c:pt>
                <c:pt idx="5">
                  <c:v>5.5642504471047403</c:v>
                </c:pt>
                <c:pt idx="6" formatCode="General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0F-4264-B798-0CF4ADB72F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 sz="700"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10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27795006723828E-2"/>
          <c:y val="5.6428384009404288E-2"/>
          <c:w val="0.88604300290278282"/>
          <c:h val="0.757561238497887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Reģistrētais bezdarbs (kreisā ass)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B08-4B27-91FF-58970E188A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B08-4B27-91FF-58970E188A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B08-4B27-91FF-58970E188A7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B08-4B27-91FF-58970E188A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B08-4B27-91FF-58970E188A7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B08-4B27-91FF-58970E188A7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B08-4B27-91FF-58970E188A7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B08-4B27-91FF-58970E188A7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4.7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08-4B27-91FF-58970E188A7F}"/>
                </c:ext>
              </c:extLst>
            </c:dLbl>
            <c:dLbl>
              <c:idx val="1"/>
              <c:layout>
                <c:manualLayout>
                  <c:x val="-4.0990134449254778E-3"/>
                  <c:y val="0.1772549852831148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8.4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08-4B27-91FF-58970E188A7F}"/>
                </c:ext>
              </c:extLst>
            </c:dLbl>
            <c:dLbl>
              <c:idx val="2"/>
              <c:layout>
                <c:manualLayout>
                  <c:x val="4.0990134449254778E-3"/>
                  <c:y val="0.1558017252401453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17.1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08-4B27-91FF-58970E188A7F}"/>
                </c:ext>
              </c:extLst>
            </c:dLbl>
            <c:dLbl>
              <c:idx val="3"/>
              <c:layout>
                <c:manualLayout>
                  <c:x val="2.9272496487108817E-3"/>
                  <c:y val="0.1484404799623743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696691152876005E-2"/>
                      <c:h val="6.08833547718235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B08-4B27-91FF-58970E188A7F}"/>
                </c:ext>
              </c:extLst>
            </c:dLbl>
            <c:dLbl>
              <c:idx val="4"/>
              <c:layout>
                <c:manualLayout>
                  <c:x val="0"/>
                  <c:y val="0.1015626564011043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08-4B27-91FF-58970E188A7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/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Sheet1!$B$2:$F$2</c:f>
              <c:strCache>
                <c:ptCount val="5"/>
                <c:pt idx="0">
                  <c:v>Rīgas reģions</c:v>
                </c:pt>
                <c:pt idx="1">
                  <c:v>Kurzemes reģions</c:v>
                </c:pt>
                <c:pt idx="2">
                  <c:v>Latgales reģions</c:v>
                </c:pt>
                <c:pt idx="3">
                  <c:v>Vidzemes reģions</c:v>
                </c:pt>
                <c:pt idx="4">
                  <c:v>Zemgales reģions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4.7</c:v>
                </c:pt>
                <c:pt idx="1">
                  <c:v>8.4</c:v>
                </c:pt>
                <c:pt idx="2">
                  <c:v>17.100000000000001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08-4B27-91FF-58970E188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7887360"/>
        <c:axId val="57897344"/>
      </c:barChart>
      <c:lineChart>
        <c:grouping val="standard"/>
        <c:varyColors val="0"/>
        <c:ser>
          <c:idx val="0"/>
          <c:order val="1"/>
          <c:tx>
            <c:strRef>
              <c:f>Sheet1!$A$4</c:f>
              <c:strCache>
                <c:ptCount val="1"/>
                <c:pt idx="0">
                  <c:v>Latvija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75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Sheet1!$B$2:$F$2</c:f>
              <c:strCache>
                <c:ptCount val="5"/>
                <c:pt idx="0">
                  <c:v>Rīgas reģions</c:v>
                </c:pt>
                <c:pt idx="1">
                  <c:v>Kurzemes reģions</c:v>
                </c:pt>
                <c:pt idx="2">
                  <c:v>Latgales reģions</c:v>
                </c:pt>
                <c:pt idx="3">
                  <c:v>Vidzemes reģions</c:v>
                </c:pt>
                <c:pt idx="4">
                  <c:v>Zemgales reģions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7.4</c:v>
                </c:pt>
                <c:pt idx="1">
                  <c:v>7.4</c:v>
                </c:pt>
                <c:pt idx="2">
                  <c:v>7.4</c:v>
                </c:pt>
                <c:pt idx="3">
                  <c:v>7.4</c:v>
                </c:pt>
                <c:pt idx="4">
                  <c:v>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08-4B27-91FF-58970E188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87360"/>
        <c:axId val="57897344"/>
      </c:lineChart>
      <c:lineChart>
        <c:grouping val="standard"/>
        <c:varyColors val="0"/>
        <c:ser>
          <c:idx val="2"/>
          <c:order val="2"/>
          <c:tx>
            <c:strRef>
              <c:f>Sheet1!$A$5</c:f>
              <c:strCache>
                <c:ptCount val="1"/>
                <c:pt idx="0">
                  <c:v>Brīvās darbavietas pret ekonomiski aktīvajiem iedzīvotājiem (labā ass)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2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Sheet1!$B$2:$F$2</c:f>
              <c:strCache>
                <c:ptCount val="5"/>
                <c:pt idx="0">
                  <c:v>Rīgas reģions</c:v>
                </c:pt>
                <c:pt idx="1">
                  <c:v>Kurzemes reģions</c:v>
                </c:pt>
                <c:pt idx="2">
                  <c:v>Latgales reģions</c:v>
                </c:pt>
                <c:pt idx="3">
                  <c:v>Vidzemes reģions</c:v>
                </c:pt>
                <c:pt idx="4">
                  <c:v>Zemgales reģions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2.2740613684009907</c:v>
                </c:pt>
                <c:pt idx="1">
                  <c:v>0.61410788381742742</c:v>
                </c:pt>
                <c:pt idx="2">
                  <c:v>0.34441087613293053</c:v>
                </c:pt>
                <c:pt idx="3">
                  <c:v>0.60920770877944308</c:v>
                </c:pt>
                <c:pt idx="4">
                  <c:v>0.63551401869158874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B08-4B27-91FF-58970E188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869424"/>
        <c:axId val="578865816"/>
      </c:lineChart>
      <c:catAx>
        <c:axId val="5788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lv-LV"/>
          </a:p>
        </c:txPr>
        <c:crossAx val="57897344"/>
        <c:crosses val="autoZero"/>
        <c:auto val="0"/>
        <c:lblAlgn val="ctr"/>
        <c:lblOffset val="0"/>
        <c:tickLblSkip val="1"/>
        <c:tickMarkSkip val="1"/>
        <c:noMultiLvlLbl val="1"/>
      </c:catAx>
      <c:valAx>
        <c:axId val="57897344"/>
        <c:scaling>
          <c:orientation val="minMax"/>
          <c:max val="25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lv-LV"/>
          </a:p>
        </c:txPr>
        <c:crossAx val="57887360"/>
        <c:crosses val="autoZero"/>
        <c:crossBetween val="between"/>
        <c:majorUnit val="5"/>
      </c:valAx>
      <c:valAx>
        <c:axId val="578865816"/>
        <c:scaling>
          <c:orientation val="minMax"/>
          <c:max val="6"/>
        </c:scaling>
        <c:delete val="0"/>
        <c:axPos val="r"/>
        <c:numFmt formatCode="General" sourceLinked="1"/>
        <c:majorTickMark val="out"/>
        <c:minorTickMark val="none"/>
        <c:tickLblPos val="nextTo"/>
        <c:crossAx val="578869424"/>
        <c:crosses val="max"/>
        <c:crossBetween val="between"/>
        <c:majorUnit val="2"/>
      </c:valAx>
      <c:catAx>
        <c:axId val="578869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8865816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6.6572849829177813E-2"/>
          <c:y val="4.6878891259475489E-2"/>
          <c:w val="0.79408834421322427"/>
          <c:h val="0.22860219353257827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1200">
          <a:latin typeface="Segoe UI Semilight" panose="020B0402040204020203" pitchFamily="34" charset="0"/>
          <a:cs typeface="Segoe UI Semilight" panose="020B0402040204020203" pitchFamily="34" charset="0"/>
        </a:defRPr>
      </a:pPr>
      <a:endParaRPr lang="lv-LV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06444371609809E-2"/>
          <c:y val="3.9784827364179154E-2"/>
          <c:w val="0.82506099901112984"/>
          <c:h val="0.8386263051068231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ES-28=100 (labā ass)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0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Sheet1!$B$4:$H$4</c:f>
              <c:numCache>
                <c:formatCode>0.0</c:formatCode>
                <c:ptCount val="7"/>
                <c:pt idx="0">
                  <c:v>37.132415044176895</c:v>
                </c:pt>
                <c:pt idx="1">
                  <c:v>40.418597463257967</c:v>
                </c:pt>
                <c:pt idx="2">
                  <c:v>42.511235392652317</c:v>
                </c:pt>
                <c:pt idx="3">
                  <c:v>42.546534029647546</c:v>
                </c:pt>
                <c:pt idx="4">
                  <c:v>43.658396374834446</c:v>
                </c:pt>
                <c:pt idx="5">
                  <c:v>42.772899890035518</c:v>
                </c:pt>
                <c:pt idx="6">
                  <c:v>44.157779419497615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BC-45B2-A441-E6FB9091C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6353760"/>
        <c:axId val="196353368"/>
      </c:barChart>
      <c:lineChart>
        <c:grouping val="standard"/>
        <c:varyColors val="0"/>
        <c:ser>
          <c:idx val="0"/>
          <c:order val="1"/>
          <c:tx>
            <c:strRef>
              <c:f>Sheet1!$A$2</c:f>
              <c:strCache>
                <c:ptCount val="1"/>
                <c:pt idx="0">
                  <c:v>Latvija (kreisā ass, 2010=100)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Sheet1!$B$2:$H$2</c:f>
              <c:numCache>
                <c:formatCode>0.0</c:formatCode>
                <c:ptCount val="7"/>
                <c:pt idx="0">
                  <c:v>100</c:v>
                </c:pt>
                <c:pt idx="1">
                  <c:v>104.80245290976005</c:v>
                </c:pt>
                <c:pt idx="2">
                  <c:v>107.44308157201333</c:v>
                </c:pt>
                <c:pt idx="3">
                  <c:v>107.78316048734683</c:v>
                </c:pt>
                <c:pt idx="4">
                  <c:v>111.57479567563308</c:v>
                </c:pt>
                <c:pt idx="5">
                  <c:v>113.14279527153879</c:v>
                </c:pt>
                <c:pt idx="6">
                  <c:v>115.42222249743585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BC-45B2-A441-E6FB9091CC1B}"/>
            </c:ext>
          </c:extLst>
        </c:ser>
        <c:ser>
          <c:idx val="1"/>
          <c:order val="2"/>
          <c:tx>
            <c:strRef>
              <c:f>Sheet1!$A$3</c:f>
              <c:strCache>
                <c:ptCount val="1"/>
                <c:pt idx="0">
                  <c:v>ES-28 (kreisā ass, 2010=100)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7"/>
                <c:pt idx="0">
                  <c:v>100</c:v>
                </c:pt>
                <c:pt idx="1">
                  <c:v>101.52615722331331</c:v>
                </c:pt>
                <c:pt idx="2">
                  <c:v>101.43515779996395</c:v>
                </c:pt>
                <c:pt idx="3">
                  <c:v>101.94999050339379</c:v>
                </c:pt>
                <c:pt idx="4">
                  <c:v>102.59255937218308</c:v>
                </c:pt>
                <c:pt idx="5">
                  <c:v>103.72578603787717</c:v>
                </c:pt>
                <c:pt idx="6">
                  <c:v>104.42811429505284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BC-45B2-A441-E6FB9091C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232104"/>
        <c:axId val="196352976"/>
      </c:lineChart>
      <c:catAx>
        <c:axId val="19523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lv-LV"/>
          </a:p>
        </c:txPr>
        <c:crossAx val="196352976"/>
        <c:crosses val="autoZero"/>
        <c:auto val="1"/>
        <c:lblAlgn val="ctr"/>
        <c:lblOffset val="100"/>
        <c:noMultiLvlLbl val="0"/>
      </c:catAx>
      <c:valAx>
        <c:axId val="196352976"/>
        <c:scaling>
          <c:orientation val="minMax"/>
          <c:max val="150"/>
          <c:min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lv-LV"/>
          </a:p>
        </c:txPr>
        <c:crossAx val="195232104"/>
        <c:crosses val="autoZero"/>
        <c:crossBetween val="between"/>
        <c:majorUnit val="10"/>
      </c:valAx>
      <c:valAx>
        <c:axId val="196353368"/>
        <c:scaling>
          <c:orientation val="minMax"/>
          <c:max val="60"/>
          <c:min val="3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lv-LV"/>
          </a:p>
        </c:txPr>
        <c:crossAx val="196353760"/>
        <c:crosses val="max"/>
        <c:crossBetween val="between"/>
        <c:majorUnit val="10"/>
      </c:valAx>
      <c:catAx>
        <c:axId val="196353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6353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34646464646465"/>
          <c:y val="9.6503831417624544E-4"/>
          <c:w val="0.43785656565656572"/>
          <c:h val="0.245748084291187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lv-LV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78489583333333E-2"/>
          <c:y val="3.6911771707905473E-2"/>
          <c:w val="0.90852708333333321"/>
          <c:h val="0.8715880905511811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1-gada izmaiņas</c:v>
                </c:pt>
              </c:strCache>
            </c:strRef>
          </c:tx>
          <c:spPr>
            <a:ln w="31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Sheet1!$D$2:$D$8</c:f>
              <c:numCache>
                <c:formatCode>0.0</c:formatCode>
                <c:ptCount val="7"/>
                <c:pt idx="0">
                  <c:v>-9.4</c:v>
                </c:pt>
                <c:pt idx="1">
                  <c:v>-2.2999999999999998</c:v>
                </c:pt>
                <c:pt idx="2">
                  <c:v>5</c:v>
                </c:pt>
                <c:pt idx="3">
                  <c:v>5.0999999999999996</c:v>
                </c:pt>
                <c:pt idx="4">
                  <c:v>4.9000000000000004</c:v>
                </c:pt>
                <c:pt idx="5">
                  <c:v>5.4</c:v>
                </c:pt>
                <c:pt idx="6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30-422C-9686-30D6C7E57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95693368"/>
        <c:axId val="195694152"/>
      </c:barChar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3-gadu izmaiņas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-2.2999999999999998</c:v>
                </c:pt>
                <c:pt idx="1">
                  <c:v>-21.2</c:v>
                </c:pt>
                <c:pt idx="2">
                  <c:v>-7</c:v>
                </c:pt>
                <c:pt idx="3">
                  <c:v>7.9</c:v>
                </c:pt>
                <c:pt idx="4">
                  <c:v>15.9</c:v>
                </c:pt>
                <c:pt idx="5">
                  <c:v>16.3</c:v>
                </c:pt>
                <c:pt idx="6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30-422C-9686-30D6C7E5767A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Slieksnis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8440798611111134E-2"/>
                  <c:y val="-4.61786111111111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/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137812499999999"/>
                      <c:h val="8.17738888888888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C30-422C-9686-30D6C7E5767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30-422C-9686-30D6C7E5767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30-422C-9686-30D6C7E5767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30-422C-9686-30D6C7E576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C30-422C-9686-30D6C7E5767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Slieksnis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1.3287053368432547E-2"/>
                  <c:y val="-3.769658124945869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30-422C-9686-30D6C7E5767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30-422C-9686-30D6C7E5767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FB-44BB-87F6-271D39FB74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v-LV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Sheet1!$E$2:$E$8</c:f>
              <c:numCache>
                <c:formatCode>General</c:formatCode>
                <c:ptCount val="7"/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C30-422C-9686-30D6C7E57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693368"/>
        <c:axId val="195694152"/>
      </c:lineChart>
      <c:catAx>
        <c:axId val="19569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/>
        </c:spPr>
        <c:txPr>
          <a:bodyPr rot="0" vert="horz"/>
          <a:lstStyle/>
          <a:p>
            <a:pPr>
              <a:defRPr/>
            </a:pPr>
            <a:endParaRPr lang="lv-LV"/>
          </a:p>
        </c:txPr>
        <c:crossAx val="195694152"/>
        <c:crosses val="autoZero"/>
        <c:auto val="1"/>
        <c:lblAlgn val="ctr"/>
        <c:lblOffset val="100"/>
        <c:noMultiLvlLbl val="0"/>
      </c:catAx>
      <c:valAx>
        <c:axId val="195694152"/>
        <c:scaling>
          <c:orientation val="minMax"/>
          <c:max val="18"/>
          <c:min val="-24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95693368"/>
        <c:crosses val="autoZero"/>
        <c:crossBetween val="between"/>
        <c:majorUnit val="6"/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56177218145226249"/>
          <c:y val="0.63700862420965365"/>
          <c:w val="0.31536336805555554"/>
          <c:h val="0.151619337849671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Arial Narrow" panose="020B0606020202030204" pitchFamily="34" charset="0"/>
        </a:defRPr>
      </a:pPr>
      <a:endParaRPr lang="lv-LV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171717171717"/>
          <c:y val="3.9784827364179154E-2"/>
          <c:w val="0.82548888888888905"/>
          <c:h val="0.83862630510682312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ES-28=100 (labā ass)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Sheet1!$B$4:$H$4</c:f>
              <c:numCache>
                <c:formatCode>0.0</c:formatCode>
                <c:ptCount val="7"/>
                <c:pt idx="0">
                  <c:v>31.604252389710798</c:v>
                </c:pt>
                <c:pt idx="1">
                  <c:v>31.875002820972814</c:v>
                </c:pt>
                <c:pt idx="2">
                  <c:v>33.804118310790848</c:v>
                </c:pt>
                <c:pt idx="3">
                  <c:v>35.156533977007385</c:v>
                </c:pt>
                <c:pt idx="4">
                  <c:v>37.421947439091205</c:v>
                </c:pt>
                <c:pt idx="5">
                  <c:v>38.817831590130616</c:v>
                </c:pt>
                <c:pt idx="6">
                  <c:v>41.722712558717859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1C-4C80-8384-266D28EF3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6763952"/>
        <c:axId val="196356504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Latvija (kreisā ass, 2010=100)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Sheet1!$B$2:$H$2</c:f>
              <c:numCache>
                <c:formatCode>0.0</c:formatCode>
                <c:ptCount val="7"/>
                <c:pt idx="0">
                  <c:v>100</c:v>
                </c:pt>
                <c:pt idx="1">
                  <c:v>102.75653994747076</c:v>
                </c:pt>
                <c:pt idx="2">
                  <c:v>112.08370487951427</c:v>
                </c:pt>
                <c:pt idx="3">
                  <c:v>117.51382741041169</c:v>
                </c:pt>
                <c:pt idx="4">
                  <c:v>127.36803663519669</c:v>
                </c:pt>
                <c:pt idx="5">
                  <c:v>136.18114246507494</c:v>
                </c:pt>
                <c:pt idx="6">
                  <c:v>145.55821074713947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1C-4C80-8384-266D28EF32C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ES-28 (kreisā ass, 2010=100)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7"/>
                <c:pt idx="0">
                  <c:v>100</c:v>
                </c:pt>
                <c:pt idx="1">
                  <c:v>101.88371249512416</c:v>
                </c:pt>
                <c:pt idx="2">
                  <c:v>104.78964915512259</c:v>
                </c:pt>
                <c:pt idx="3">
                  <c:v>105.64001170276075</c:v>
                </c:pt>
                <c:pt idx="4">
                  <c:v>107.56713243618523</c:v>
                </c:pt>
                <c:pt idx="5">
                  <c:v>110.87438480926515</c:v>
                </c:pt>
                <c:pt idx="6">
                  <c:v>110.25789426737785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1C-4C80-8384-266D28EF3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355328"/>
        <c:axId val="196356112"/>
      </c:lineChart>
      <c:catAx>
        <c:axId val="19635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lv-LV"/>
          </a:p>
        </c:txPr>
        <c:crossAx val="196356112"/>
        <c:crosses val="autoZero"/>
        <c:auto val="1"/>
        <c:lblAlgn val="ctr"/>
        <c:lblOffset val="100"/>
        <c:noMultiLvlLbl val="0"/>
      </c:catAx>
      <c:valAx>
        <c:axId val="196356112"/>
        <c:scaling>
          <c:orientation val="minMax"/>
          <c:max val="150"/>
          <c:min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lv-LV"/>
          </a:p>
        </c:txPr>
        <c:crossAx val="196355328"/>
        <c:crosses val="autoZero"/>
        <c:crossBetween val="between"/>
        <c:majorUnit val="10"/>
      </c:valAx>
      <c:valAx>
        <c:axId val="196356504"/>
        <c:scaling>
          <c:orientation val="minMax"/>
          <c:max val="60"/>
          <c:min val="3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lv-LV"/>
          </a:p>
        </c:txPr>
        <c:crossAx val="196763952"/>
        <c:crosses val="max"/>
        <c:crossBetween val="between"/>
        <c:majorUnit val="10"/>
      </c:valAx>
      <c:catAx>
        <c:axId val="196763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6356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40833333333333"/>
          <c:y val="4.2730555555555549E-2"/>
          <c:w val="0.47527954545454548"/>
          <c:h val="0.291163793103448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lv-LV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02662037037036E-2"/>
          <c:y val="3.9819675925925925E-2"/>
          <c:w val="0.92802835648148152"/>
          <c:h val="0.61307847222222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0F7-464D-A073-C2CB83EDC0C4}"/>
              </c:ext>
            </c:extLst>
          </c:dPt>
          <c:dPt>
            <c:idx val="26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0F-464A-A279-CC644B9456B4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Sheet1!$A$2:$A$28</c:f>
              <c:strCache>
                <c:ptCount val="27"/>
                <c:pt idx="0">
                  <c:v>Latvija</c:v>
                </c:pt>
                <c:pt idx="1">
                  <c:v>Igaunija</c:v>
                </c:pt>
                <c:pt idx="2">
                  <c:v>Bulgārija</c:v>
                </c:pt>
                <c:pt idx="3">
                  <c:v>Lietuva</c:v>
                </c:pt>
                <c:pt idx="4">
                  <c:v>Ungārija</c:v>
                </c:pt>
                <c:pt idx="5">
                  <c:v>Vācija</c:v>
                </c:pt>
                <c:pt idx="6">
                  <c:v>Austrija</c:v>
                </c:pt>
                <c:pt idx="7">
                  <c:v>Somija</c:v>
                </c:pt>
                <c:pt idx="8">
                  <c:v>Rumānija</c:v>
                </c:pt>
                <c:pt idx="9">
                  <c:v>Zviedrija</c:v>
                </c:pt>
                <c:pt idx="10">
                  <c:v>Čehija</c:v>
                </c:pt>
                <c:pt idx="11">
                  <c:v>Apvienotā Karaliste</c:v>
                </c:pt>
                <c:pt idx="12">
                  <c:v>Francija</c:v>
                </c:pt>
                <c:pt idx="13">
                  <c:v>Dānija</c:v>
                </c:pt>
                <c:pt idx="14">
                  <c:v>Beļģija</c:v>
                </c:pt>
                <c:pt idx="15">
                  <c:v>Slovākija</c:v>
                </c:pt>
                <c:pt idx="16">
                  <c:v>Malta</c:v>
                </c:pt>
                <c:pt idx="17">
                  <c:v>Itālija</c:v>
                </c:pt>
                <c:pt idx="18">
                  <c:v>Luksemburga</c:v>
                </c:pt>
                <c:pt idx="19">
                  <c:v>Nīderlande</c:v>
                </c:pt>
                <c:pt idx="20">
                  <c:v>Slovēnija</c:v>
                </c:pt>
                <c:pt idx="21">
                  <c:v>Portugāle</c:v>
                </c:pt>
                <c:pt idx="22">
                  <c:v>Spānija</c:v>
                </c:pt>
                <c:pt idx="23">
                  <c:v>Horvātija</c:v>
                </c:pt>
                <c:pt idx="24">
                  <c:v>Kipra</c:v>
                </c:pt>
                <c:pt idx="25">
                  <c:v>Grieķija</c:v>
                </c:pt>
                <c:pt idx="26">
                  <c:v>Īrija</c:v>
                </c:pt>
              </c:strCache>
            </c:strRef>
          </c:cat>
          <c:val>
            <c:numRef>
              <c:f>Sheet1!$B$2:$B$28</c:f>
              <c:numCache>
                <c:formatCode>#,##0.0</c:formatCode>
                <c:ptCount val="27"/>
                <c:pt idx="0">
                  <c:v>27.870215417840029</c:v>
                </c:pt>
                <c:pt idx="1">
                  <c:v>23.949173022751992</c:v>
                </c:pt>
                <c:pt idx="2">
                  <c:v>20.911781541320011</c:v>
                </c:pt>
                <c:pt idx="3">
                  <c:v>19.315598128294397</c:v>
                </c:pt>
                <c:pt idx="4">
                  <c:v>13.154418380803975</c:v>
                </c:pt>
                <c:pt idx="5">
                  <c:v>10.832904340351973</c:v>
                </c:pt>
                <c:pt idx="6">
                  <c:v>10.505820937819976</c:v>
                </c:pt>
                <c:pt idx="7">
                  <c:v>9.1425121336159805</c:v>
                </c:pt>
                <c:pt idx="8">
                  <c:v>8.9026817032699483</c:v>
                </c:pt>
                <c:pt idx="9">
                  <c:v>8.8617693461569615</c:v>
                </c:pt>
                <c:pt idx="10">
                  <c:v>6.8219253851000019</c:v>
                </c:pt>
                <c:pt idx="11">
                  <c:v>6.1288417279999692</c:v>
                </c:pt>
                <c:pt idx="12">
                  <c:v>5.6109082567615758</c:v>
                </c:pt>
                <c:pt idx="13">
                  <c:v>5.5117937767039678</c:v>
                </c:pt>
                <c:pt idx="14">
                  <c:v>5.2476940075399909</c:v>
                </c:pt>
                <c:pt idx="15">
                  <c:v>4.2683230801569465</c:v>
                </c:pt>
                <c:pt idx="16">
                  <c:v>4.2000008555149719</c:v>
                </c:pt>
                <c:pt idx="17">
                  <c:v>3.9568715241055799</c:v>
                </c:pt>
                <c:pt idx="18">
                  <c:v>3.862698013663973</c:v>
                </c:pt>
                <c:pt idx="19">
                  <c:v>3.8158158803839797</c:v>
                </c:pt>
                <c:pt idx="20">
                  <c:v>1.8904038334783877</c:v>
                </c:pt>
                <c:pt idx="21">
                  <c:v>-1.6765572711040022</c:v>
                </c:pt>
                <c:pt idx="22">
                  <c:v>-3.6686693076255921</c:v>
                </c:pt>
                <c:pt idx="23">
                  <c:v>-5.7931254850720109</c:v>
                </c:pt>
                <c:pt idx="24">
                  <c:v>-9.2908046108800164</c:v>
                </c:pt>
                <c:pt idx="25">
                  <c:v>-11.081900597056006</c:v>
                </c:pt>
                <c:pt idx="26">
                  <c:v>-16.543826386150016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0F-464A-A279-CC644B945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83"/>
        <c:axId val="196149336"/>
        <c:axId val="19614972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ES vidējais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0F-464A-A279-CC644B9456B4}"/>
                </c:ext>
              </c:extLst>
            </c:dLbl>
            <c:dLbl>
              <c:idx val="1"/>
              <c:layout>
                <c:manualLayout>
                  <c:x val="0.70567932098765429"/>
                  <c:y val="-4.9619135802469169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0F-464A-A279-CC644B9456B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0F-464A-A279-CC644B9456B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0F-464A-A279-CC644B9456B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0F-464A-A279-CC644B9456B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0F-464A-A279-CC644B9456B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0F-464A-A279-CC644B9456B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0F-464A-A279-CC644B9456B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D0F-464A-A279-CC644B9456B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D0F-464A-A279-CC644B9456B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D0F-464A-A279-CC644B9456B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D0F-464A-A279-CC644B9456B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D0F-464A-A279-CC644B9456B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D0F-464A-A279-CC644B9456B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D0F-464A-A279-CC644B9456B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D0F-464A-A279-CC644B9456B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D0F-464A-A279-CC644B9456B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D0F-464A-A279-CC644B9456B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D0F-464A-A279-CC644B9456B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D0F-464A-A279-CC644B9456B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D0F-464A-A279-CC644B9456B4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D0F-464A-A279-CC644B9456B4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D0F-464A-A279-CC644B9456B4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D0F-464A-A279-CC644B9456B4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D0F-464A-A279-CC644B9456B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D0F-464A-A279-CC644B9456B4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D0F-464A-A279-CC644B9456B4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D0F-464A-A279-CC644B9456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Latvija</c:v>
                </c:pt>
                <c:pt idx="1">
                  <c:v>Igaunija</c:v>
                </c:pt>
                <c:pt idx="2">
                  <c:v>Bulgārija</c:v>
                </c:pt>
                <c:pt idx="3">
                  <c:v>Lietuva</c:v>
                </c:pt>
                <c:pt idx="4">
                  <c:v>Ungārija</c:v>
                </c:pt>
                <c:pt idx="5">
                  <c:v>Vācija</c:v>
                </c:pt>
                <c:pt idx="6">
                  <c:v>Austrija</c:v>
                </c:pt>
                <c:pt idx="7">
                  <c:v>Somija</c:v>
                </c:pt>
                <c:pt idx="8">
                  <c:v>Rumānija</c:v>
                </c:pt>
                <c:pt idx="9">
                  <c:v>Zviedrija</c:v>
                </c:pt>
                <c:pt idx="10">
                  <c:v>Čehija</c:v>
                </c:pt>
                <c:pt idx="11">
                  <c:v>Apvienotā Karaliste</c:v>
                </c:pt>
                <c:pt idx="12">
                  <c:v>Francija</c:v>
                </c:pt>
                <c:pt idx="13">
                  <c:v>Dānija</c:v>
                </c:pt>
                <c:pt idx="14">
                  <c:v>Beļģija</c:v>
                </c:pt>
                <c:pt idx="15">
                  <c:v>Slovākija</c:v>
                </c:pt>
                <c:pt idx="16">
                  <c:v>Malta</c:v>
                </c:pt>
                <c:pt idx="17">
                  <c:v>Itālija</c:v>
                </c:pt>
                <c:pt idx="18">
                  <c:v>Luksemburga</c:v>
                </c:pt>
                <c:pt idx="19">
                  <c:v>Nīderlande</c:v>
                </c:pt>
                <c:pt idx="20">
                  <c:v>Slovēnija</c:v>
                </c:pt>
                <c:pt idx="21">
                  <c:v>Portugāle</c:v>
                </c:pt>
                <c:pt idx="22">
                  <c:v>Spānija</c:v>
                </c:pt>
                <c:pt idx="23">
                  <c:v>Horvātija</c:v>
                </c:pt>
                <c:pt idx="24">
                  <c:v>Kipra</c:v>
                </c:pt>
                <c:pt idx="25">
                  <c:v>Grieķija</c:v>
                </c:pt>
                <c:pt idx="26">
                  <c:v>Īrija</c:v>
                </c:pt>
              </c:strCache>
            </c:strRef>
          </c:cat>
          <c:val>
            <c:numRef>
              <c:f>Sheet1!$C$2:$C$28</c:f>
              <c:numCache>
                <c:formatCode>#,##0.0</c:formatCode>
                <c:ptCount val="27"/>
                <c:pt idx="0">
                  <c:v>5.2</c:v>
                </c:pt>
                <c:pt idx="1">
                  <c:v>5.2</c:v>
                </c:pt>
                <c:pt idx="2">
                  <c:v>5.2</c:v>
                </c:pt>
                <c:pt idx="3">
                  <c:v>5.2</c:v>
                </c:pt>
                <c:pt idx="4">
                  <c:v>5.2</c:v>
                </c:pt>
                <c:pt idx="5">
                  <c:v>5.2</c:v>
                </c:pt>
                <c:pt idx="6">
                  <c:v>5.2</c:v>
                </c:pt>
                <c:pt idx="7">
                  <c:v>5.2</c:v>
                </c:pt>
                <c:pt idx="8">
                  <c:v>5.2</c:v>
                </c:pt>
                <c:pt idx="9">
                  <c:v>5.2</c:v>
                </c:pt>
                <c:pt idx="10">
                  <c:v>5.2</c:v>
                </c:pt>
                <c:pt idx="11">
                  <c:v>5.2</c:v>
                </c:pt>
                <c:pt idx="12">
                  <c:v>5.2</c:v>
                </c:pt>
                <c:pt idx="13">
                  <c:v>5.2</c:v>
                </c:pt>
                <c:pt idx="14">
                  <c:v>5.2</c:v>
                </c:pt>
                <c:pt idx="15">
                  <c:v>5.2</c:v>
                </c:pt>
                <c:pt idx="16">
                  <c:v>5.2</c:v>
                </c:pt>
                <c:pt idx="17">
                  <c:v>5.2</c:v>
                </c:pt>
                <c:pt idx="18">
                  <c:v>5.2</c:v>
                </c:pt>
                <c:pt idx="19">
                  <c:v>5.2</c:v>
                </c:pt>
                <c:pt idx="20">
                  <c:v>5.2</c:v>
                </c:pt>
                <c:pt idx="21">
                  <c:v>5.2</c:v>
                </c:pt>
                <c:pt idx="22">
                  <c:v>5.2</c:v>
                </c:pt>
                <c:pt idx="23">
                  <c:v>5.2</c:v>
                </c:pt>
                <c:pt idx="24">
                  <c:v>5.2</c:v>
                </c:pt>
                <c:pt idx="25">
                  <c:v>5.2</c:v>
                </c:pt>
                <c:pt idx="26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1D0F-464A-A279-CC644B945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149336"/>
        <c:axId val="196149728"/>
      </c:lineChart>
      <c:catAx>
        <c:axId val="19614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lv-LV"/>
          </a:p>
        </c:txPr>
        <c:crossAx val="196149728"/>
        <c:crosses val="autoZero"/>
        <c:auto val="1"/>
        <c:lblAlgn val="ctr"/>
        <c:lblOffset val="400"/>
        <c:noMultiLvlLbl val="0"/>
      </c:catAx>
      <c:valAx>
        <c:axId val="1961497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lv-LV"/>
          </a:p>
        </c:txPr>
        <c:crossAx val="1961493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lv-LV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3350694444444E-2"/>
          <c:y val="3.9784827364179154E-2"/>
          <c:w val="0.85813385416666665"/>
          <c:h val="0.8562652777777777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Produktivitāte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spPr>
              <a:ln w="44450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92-4966-A0A7-B187171B6981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44450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EE92-4966-A0A7-B187171B6981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44450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EE92-4966-A0A7-B187171B6981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44450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EE92-4966-A0A7-B187171B6981}"/>
              </c:ext>
            </c:extLst>
          </c:dPt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Sheet1!$B$2:$L$2</c:f>
              <c:numCache>
                <c:formatCode>0.0</c:formatCode>
                <c:ptCount val="11"/>
                <c:pt idx="0">
                  <c:v>100</c:v>
                </c:pt>
                <c:pt idx="1">
                  <c:v>104.80245290976005</c:v>
                </c:pt>
                <c:pt idx="2">
                  <c:v>107.44308157201333</c:v>
                </c:pt>
                <c:pt idx="3">
                  <c:v>107.78316048734683</c:v>
                </c:pt>
                <c:pt idx="4">
                  <c:v>111.57479567563308</c:v>
                </c:pt>
                <c:pt idx="5">
                  <c:v>113.14279527153879</c:v>
                </c:pt>
                <c:pt idx="6">
                  <c:v>115.42222249743585</c:v>
                </c:pt>
                <c:pt idx="7" formatCode="General">
                  <c:v>119.27933071522934</c:v>
                </c:pt>
                <c:pt idx="8" formatCode="General">
                  <c:v>124.07266170859783</c:v>
                </c:pt>
                <c:pt idx="9" formatCode="General">
                  <c:v>129.57805172166263</c:v>
                </c:pt>
                <c:pt idx="10" formatCode="General">
                  <c:v>135.33157648664672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92-4966-A0A7-B187171B698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Darbaspēka izmaksas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spPr>
              <a:ln w="38100" cap="rnd">
                <a:solidFill>
                  <a:srgbClr val="0070C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92-4966-A0A7-B187171B6981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38100" cap="rnd">
                <a:solidFill>
                  <a:srgbClr val="0070C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92-4966-A0A7-B187171B6981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38100" cap="rnd">
                <a:solidFill>
                  <a:srgbClr val="0070C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92-4966-A0A7-B187171B6981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38100" cap="rnd">
                <a:solidFill>
                  <a:srgbClr val="0070C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EE92-4966-A0A7-B187171B6981}"/>
              </c:ext>
            </c:extLst>
          </c:dPt>
          <c:cat>
            <c:strRef>
              <c:f>Sheet1!$B$1:$L$1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Sheet1!$B$3:$L$3</c:f>
              <c:numCache>
                <c:formatCode>0.0</c:formatCode>
                <c:ptCount val="11"/>
                <c:pt idx="0">
                  <c:v>100</c:v>
                </c:pt>
                <c:pt idx="1">
                  <c:v>102.75653994747076</c:v>
                </c:pt>
                <c:pt idx="2">
                  <c:v>112.08370487951427</c:v>
                </c:pt>
                <c:pt idx="3">
                  <c:v>117.51382741041169</c:v>
                </c:pt>
                <c:pt idx="4">
                  <c:v>127.36803663519669</c:v>
                </c:pt>
                <c:pt idx="5">
                  <c:v>136.18114246507494</c:v>
                </c:pt>
                <c:pt idx="6">
                  <c:v>145.55821074713947</c:v>
                </c:pt>
                <c:pt idx="7" formatCode="General">
                  <c:v>151.17366768872756</c:v>
                </c:pt>
                <c:pt idx="8" formatCode="General">
                  <c:v>163.84583478281843</c:v>
                </c:pt>
                <c:pt idx="9" formatCode="General">
                  <c:v>175.12104410571195</c:v>
                </c:pt>
                <c:pt idx="10" formatCode="General">
                  <c:v>191.13966831611177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92-4966-A0A7-B187171B6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232104"/>
        <c:axId val="196352976"/>
      </c:lineChart>
      <c:catAx>
        <c:axId val="19523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lv-LV"/>
          </a:p>
        </c:txPr>
        <c:crossAx val="196352976"/>
        <c:crosses val="autoZero"/>
        <c:auto val="1"/>
        <c:lblAlgn val="ctr"/>
        <c:lblOffset val="100"/>
        <c:noMultiLvlLbl val="0"/>
      </c:catAx>
      <c:valAx>
        <c:axId val="196352976"/>
        <c:scaling>
          <c:orientation val="minMax"/>
          <c:min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lv-LV"/>
          </a:p>
        </c:txPr>
        <c:crossAx val="1952321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589166666666669"/>
          <c:y val="0.11120798611111112"/>
          <c:w val="0.28131145833333332"/>
          <c:h val="0.15755347222222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lv-LV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9784827364179154E-2"/>
          <c:w val="1"/>
          <c:h val="0.85626527777777772"/>
        </c:manualLayout>
      </c:layout>
      <c:lineChart>
        <c:grouping val="standar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ikp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spPr>
              <a:ln w="44450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E3-45C4-BE50-81D199DC3E7B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44450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E3-45C4-BE50-81D199DC3E7B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44450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E3-45C4-BE50-81D199DC3E7B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44450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E3-45C4-BE50-81D199DC3E7B}"/>
              </c:ext>
            </c:extLst>
          </c:dPt>
          <c:cat>
            <c:strRef>
              <c:f>Sheet1!$B$4:$E$4</c:f>
              <c:strCache>
                <c:ptCount val="4"/>
                <c:pt idx="0">
                  <c:v>2004</c:v>
                </c:pt>
                <c:pt idx="2">
                  <c:v>2007</c:v>
                </c:pt>
                <c:pt idx="3">
                  <c:v>2010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5E3-45C4-BE50-81D199DC3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232104"/>
        <c:axId val="196352976"/>
      </c:lineChart>
      <c:catAx>
        <c:axId val="19523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lv-LV"/>
          </a:p>
        </c:txPr>
        <c:crossAx val="196352976"/>
        <c:crosses val="autoZero"/>
        <c:auto val="1"/>
        <c:lblAlgn val="ctr"/>
        <c:lblOffset val="100"/>
        <c:noMultiLvlLbl val="0"/>
      </c:catAx>
      <c:valAx>
        <c:axId val="196352976"/>
        <c:scaling>
          <c:orientation val="minMax"/>
          <c:min val="100"/>
        </c:scaling>
        <c:delete val="1"/>
        <c:axPos val="l"/>
        <c:numFmt formatCode="0" sourceLinked="0"/>
        <c:majorTickMark val="none"/>
        <c:minorTickMark val="none"/>
        <c:tickLblPos val="nextTo"/>
        <c:crossAx val="19523210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3175">
      <a:solidFill>
        <a:schemeClr val="tx1"/>
      </a:solidFill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lv-LV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9784827364179154E-2"/>
          <c:w val="1"/>
          <c:h val="0.85626527777777772"/>
        </c:manualLayout>
      </c:layout>
      <c:lineChart>
        <c:grouping val="standar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ikp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spPr>
              <a:ln w="44450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5A-4BC3-9EA1-760864893AFC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44450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5A-4BC3-9EA1-760864893AFC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44450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5A-4BC3-9EA1-760864893AFC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44450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5A-4BC3-9EA1-760864893AFC}"/>
              </c:ext>
            </c:extLst>
          </c:dPt>
          <c:cat>
            <c:numRef>
              <c:f>Sheet1!$B$4:$E$4</c:f>
              <c:numCache>
                <c:formatCode>General</c:formatCode>
                <c:ptCount val="4"/>
                <c:pt idx="0">
                  <c:v>2010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4"/>
                <c:pt idx="0">
                  <c:v>100</c:v>
                </c:pt>
                <c:pt idx="1">
                  <c:v>115</c:v>
                </c:pt>
                <c:pt idx="2">
                  <c:v>130</c:v>
                </c:pt>
                <c:pt idx="3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15A-4BC3-9EA1-760864893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232104"/>
        <c:axId val="196352976"/>
      </c:lineChart>
      <c:catAx>
        <c:axId val="19523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lv-LV"/>
          </a:p>
        </c:txPr>
        <c:crossAx val="196352976"/>
        <c:crosses val="autoZero"/>
        <c:auto val="1"/>
        <c:lblAlgn val="ctr"/>
        <c:lblOffset val="100"/>
        <c:noMultiLvlLbl val="0"/>
      </c:catAx>
      <c:valAx>
        <c:axId val="196352976"/>
        <c:scaling>
          <c:orientation val="minMax"/>
          <c:min val="100"/>
        </c:scaling>
        <c:delete val="1"/>
        <c:axPos val="l"/>
        <c:numFmt formatCode="0" sourceLinked="0"/>
        <c:majorTickMark val="none"/>
        <c:minorTickMark val="none"/>
        <c:tickLblPos val="nextTo"/>
        <c:crossAx val="19523210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3175">
      <a:solidFill>
        <a:schemeClr val="tx1"/>
      </a:solidFill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lv-LV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235556695510527E-2"/>
          <c:y val="0.10633165645960922"/>
          <c:w val="0.92883363263802565"/>
          <c:h val="0.78543234179060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37BC1"/>
            </a:solidFill>
            <a:ln w="6350" cmpd="sng">
              <a:noFill/>
              <a:round/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485-486C-B5BD-36A0085D0D1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85-486C-B5BD-36A0085D0D18}"/>
              </c:ext>
            </c:extLst>
          </c:dPt>
          <c:dPt>
            <c:idx val="20"/>
            <c:invertIfNegative val="0"/>
            <c:bubble3D val="0"/>
            <c:spPr>
              <a:solidFill>
                <a:srgbClr val="92D050"/>
              </a:solidFill>
              <a:ln w="6350" cmpd="sng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85-486C-B5BD-36A0085D0D18}"/>
              </c:ext>
            </c:extLst>
          </c:dPt>
          <c:dPt>
            <c:idx val="41"/>
            <c:invertIfNegative val="0"/>
            <c:bubble3D val="0"/>
            <c:spPr>
              <a:solidFill>
                <a:srgbClr val="C00000"/>
              </a:solidFill>
              <a:ln w="6350" cmpd="sng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85-486C-B5BD-36A0085D0D18}"/>
              </c:ext>
            </c:extLst>
          </c:dPt>
          <c:cat>
            <c:strRef>
              <c:f>Sheet1!$B$2:$B$43</c:f>
              <c:strCache>
                <c:ptCount val="42"/>
                <c:pt idx="0">
                  <c:v>IDN</c:v>
                </c:pt>
                <c:pt idx="1">
                  <c:v>SVN</c:v>
                </c:pt>
                <c:pt idx="2">
                  <c:v>AUS</c:v>
                </c:pt>
                <c:pt idx="3">
                  <c:v>CAN</c:v>
                </c:pt>
                <c:pt idx="4">
                  <c:v>ISL</c:v>
                </c:pt>
                <c:pt idx="5">
                  <c:v>TUR</c:v>
                </c:pt>
                <c:pt idx="6">
                  <c:v>LUX</c:v>
                </c:pt>
                <c:pt idx="7">
                  <c:v>PRT</c:v>
                </c:pt>
                <c:pt idx="8">
                  <c:v>POL</c:v>
                </c:pt>
                <c:pt idx="9">
                  <c:v>CHE</c:v>
                </c:pt>
                <c:pt idx="10">
                  <c:v>NZL</c:v>
                </c:pt>
                <c:pt idx="11">
                  <c:v>ZAF</c:v>
                </c:pt>
                <c:pt idx="12">
                  <c:v>KOR</c:v>
                </c:pt>
                <c:pt idx="13">
                  <c:v>FIN</c:v>
                </c:pt>
                <c:pt idx="14">
                  <c:v>GBR</c:v>
                </c:pt>
                <c:pt idx="15">
                  <c:v>SVK</c:v>
                </c:pt>
                <c:pt idx="16">
                  <c:v>HUN</c:v>
                </c:pt>
                <c:pt idx="17">
                  <c:v>SWE</c:v>
                </c:pt>
                <c:pt idx="18">
                  <c:v>USA</c:v>
                </c:pt>
                <c:pt idx="19">
                  <c:v>COL</c:v>
                </c:pt>
                <c:pt idx="20">
                  <c:v>OECD</c:v>
                </c:pt>
                <c:pt idx="21">
                  <c:v>ESP</c:v>
                </c:pt>
                <c:pt idx="22">
                  <c:v>NOR</c:v>
                </c:pt>
                <c:pt idx="23">
                  <c:v>IND</c:v>
                </c:pt>
                <c:pt idx="24">
                  <c:v>JPN</c:v>
                </c:pt>
                <c:pt idx="25">
                  <c:v>DEU</c:v>
                </c:pt>
                <c:pt idx="26">
                  <c:v>DNK</c:v>
                </c:pt>
                <c:pt idx="27">
                  <c:v>NLD</c:v>
                </c:pt>
                <c:pt idx="28">
                  <c:v>CZE</c:v>
                </c:pt>
                <c:pt idx="29">
                  <c:v>EST</c:v>
                </c:pt>
                <c:pt idx="30">
                  <c:v>IRL</c:v>
                </c:pt>
                <c:pt idx="31">
                  <c:v>ITA</c:v>
                </c:pt>
                <c:pt idx="32">
                  <c:v>GRC</c:v>
                </c:pt>
                <c:pt idx="33">
                  <c:v>MEX</c:v>
                </c:pt>
                <c:pt idx="34">
                  <c:v>CHN</c:v>
                </c:pt>
                <c:pt idx="35">
                  <c:v>ISR</c:v>
                </c:pt>
                <c:pt idx="36">
                  <c:v>CHL</c:v>
                </c:pt>
                <c:pt idx="37">
                  <c:v>AUT</c:v>
                </c:pt>
                <c:pt idx="38">
                  <c:v>BEL</c:v>
                </c:pt>
                <c:pt idx="39">
                  <c:v>BRA</c:v>
                </c:pt>
                <c:pt idx="40">
                  <c:v>FRA</c:v>
                </c:pt>
                <c:pt idx="41">
                  <c:v>LVA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6.3</c:v>
                </c:pt>
                <c:pt idx="1">
                  <c:v>8.3000000000000007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14.3</c:v>
                </c:pt>
                <c:pt idx="6">
                  <c:v>16.7</c:v>
                </c:pt>
                <c:pt idx="7">
                  <c:v>16.7</c:v>
                </c:pt>
                <c:pt idx="8">
                  <c:v>18.8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20.8</c:v>
                </c:pt>
                <c:pt idx="13">
                  <c:v>21.4</c:v>
                </c:pt>
                <c:pt idx="14">
                  <c:v>21.4</c:v>
                </c:pt>
                <c:pt idx="15">
                  <c:v>21.4</c:v>
                </c:pt>
                <c:pt idx="16">
                  <c:v>25</c:v>
                </c:pt>
                <c:pt idx="17">
                  <c:v>25</c:v>
                </c:pt>
                <c:pt idx="18">
                  <c:v>25</c:v>
                </c:pt>
                <c:pt idx="19">
                  <c:v>28.6</c:v>
                </c:pt>
                <c:pt idx="20">
                  <c:v>29.4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31.3</c:v>
                </c:pt>
                <c:pt idx="25">
                  <c:v>33.299999999999997</c:v>
                </c:pt>
                <c:pt idx="26">
                  <c:v>33.299999999999997</c:v>
                </c:pt>
                <c:pt idx="27">
                  <c:v>33.299999999999997</c:v>
                </c:pt>
                <c:pt idx="28">
                  <c:v>35.700000000000003</c:v>
                </c:pt>
                <c:pt idx="29">
                  <c:v>35.700000000000003</c:v>
                </c:pt>
                <c:pt idx="30">
                  <c:v>35.700000000000003</c:v>
                </c:pt>
                <c:pt idx="31">
                  <c:v>35.700000000000003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41.7</c:v>
                </c:pt>
                <c:pt idx="36">
                  <c:v>42.9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57.1</c:v>
                </c:pt>
                <c:pt idx="41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85-486C-B5BD-36A0085D0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43927728"/>
        <c:axId val="343924592"/>
      </c:barChart>
      <c:catAx>
        <c:axId val="343927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vert="horz"/>
          <a:lstStyle/>
          <a:p>
            <a:pPr>
              <a:defRPr sz="9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343924592"/>
        <c:crosses val="autoZero"/>
        <c:auto val="1"/>
        <c:lblAlgn val="ctr"/>
        <c:lblOffset val="0"/>
        <c:tickLblSkip val="1"/>
        <c:noMultiLvlLbl val="0"/>
      </c:catAx>
      <c:valAx>
        <c:axId val="343924592"/>
        <c:scaling>
          <c:orientation val="minMax"/>
          <c:max val="7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GB" sz="1000" b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2.6845874455549702E-4"/>
              <c:y val="2.5427273738126935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solid"/>
                <a:round/>
              </a14:hiddenLine>
            </a:ext>
          </a:extLst>
        </c:spPr>
        <c:txPr>
          <a:bodyPr rot="-60000000" vert="horz"/>
          <a:lstStyle/>
          <a:p>
            <a:pPr>
              <a:defRPr sz="1000" b="0" i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v-LV"/>
          </a:p>
        </c:txPr>
        <c:crossAx val="343927728"/>
        <c:crosses val="autoZero"/>
        <c:crossBetween val="between"/>
        <c:majorUnit val="10"/>
      </c:valAx>
      <c:spPr>
        <a:solidFill>
          <a:srgbClr val="FFFFFF"/>
        </a:solidFill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</c:plotArea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30293591280901"/>
          <c:y val="2.0213243188915968E-2"/>
          <c:w val="0.87573272853138096"/>
          <c:h val="0.65501612032984557"/>
        </c:manualLayout>
      </c:layout>
      <c:lineChart>
        <c:grouping val="standard"/>
        <c:varyColors val="0"/>
        <c:ser>
          <c:idx val="0"/>
          <c:order val="0"/>
          <c:tx>
            <c:v>Nominālā budžeta bilance, IKP augsme 2021.-2024.g. 3,2%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'[20170928_cyclical_component.xlsx]cc'!$C$4:$AA$4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'[20170928_cyclical_component.xlsx]cc'!$C$13:$AA$13</c:f>
              <c:numCache>
                <c:formatCode>0.0</c:formatCode>
                <c:ptCount val="21"/>
                <c:pt idx="0">
                  <c:v>-1.0306612559703683</c:v>
                </c:pt>
                <c:pt idx="1">
                  <c:v>-0.43130837217457402</c:v>
                </c:pt>
                <c:pt idx="2">
                  <c:v>-0.6117581981603738</c:v>
                </c:pt>
                <c:pt idx="3">
                  <c:v>-0.62118413264015016</c:v>
                </c:pt>
                <c:pt idx="4">
                  <c:v>-4.2835311806073406</c:v>
                </c:pt>
                <c:pt idx="5">
                  <c:v>-9.1024699958548521</c:v>
                </c:pt>
                <c:pt idx="6">
                  <c:v>-8.7102120987101124</c:v>
                </c:pt>
                <c:pt idx="7">
                  <c:v>-3.3117010884894396</c:v>
                </c:pt>
                <c:pt idx="8">
                  <c:v>-1.0219052770431865</c:v>
                </c:pt>
                <c:pt idx="9">
                  <c:v>-1.0038990026245147</c:v>
                </c:pt>
                <c:pt idx="10">
                  <c:v>-1.5765348911864474</c:v>
                </c:pt>
                <c:pt idx="11">
                  <c:v>-1.2532557624191434</c:v>
                </c:pt>
                <c:pt idx="12">
                  <c:v>1.3761782859246556E-2</c:v>
                </c:pt>
                <c:pt idx="13">
                  <c:v>-0.3817817433324982</c:v>
                </c:pt>
                <c:pt idx="14">
                  <c:v>-1.0354237837115579</c:v>
                </c:pt>
                <c:pt idx="15">
                  <c:v>-0.89247551368412859</c:v>
                </c:pt>
                <c:pt idx="16">
                  <c:v>-0.39247551368412636</c:v>
                </c:pt>
                <c:pt idx="17">
                  <c:v>-5.5870242496445732E-2</c:v>
                </c:pt>
                <c:pt idx="18">
                  <c:v>9.3717811034704224E-2</c:v>
                </c:pt>
                <c:pt idx="19">
                  <c:v>0.31941206723958881</c:v>
                </c:pt>
                <c:pt idx="20">
                  <c:v>0.54642617289595763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1-4405-B4CA-E5C6A48F5E93}"/>
            </c:ext>
          </c:extLst>
        </c:ser>
        <c:ser>
          <c:idx val="1"/>
          <c:order val="1"/>
          <c:tx>
            <c:v>Nominālā budžeta bilance, IKP augsme 2021.-2024.g. 4,0%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'[20170928_cyclical_component.xlsx]cc'!$C$4:$AA$4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'[20170928_cyclical_component.xlsx]cc'!$C$14:$AA$14</c:f>
              <c:numCache>
                <c:formatCode>0.0</c:formatCode>
                <c:ptCount val="21"/>
                <c:pt idx="0">
                  <c:v>-1.0306612559703683</c:v>
                </c:pt>
                <c:pt idx="1">
                  <c:v>-0.43130837217457402</c:v>
                </c:pt>
                <c:pt idx="2">
                  <c:v>-0.6117581981603738</c:v>
                </c:pt>
                <c:pt idx="3">
                  <c:v>-0.62118413264015016</c:v>
                </c:pt>
                <c:pt idx="4">
                  <c:v>-4.2835311806073406</c:v>
                </c:pt>
                <c:pt idx="5">
                  <c:v>-9.1024699958548521</c:v>
                </c:pt>
                <c:pt idx="6">
                  <c:v>-8.7102120987101124</c:v>
                </c:pt>
                <c:pt idx="7">
                  <c:v>-3.3117010884894396</c:v>
                </c:pt>
                <c:pt idx="8">
                  <c:v>-1.0219052770431865</c:v>
                </c:pt>
                <c:pt idx="9">
                  <c:v>-1.0038990026245147</c:v>
                </c:pt>
                <c:pt idx="10">
                  <c:v>-1.5765348911864474</c:v>
                </c:pt>
                <c:pt idx="11">
                  <c:v>-1.2532557624191434</c:v>
                </c:pt>
                <c:pt idx="12">
                  <c:v>1.3761782859246556E-2</c:v>
                </c:pt>
                <c:pt idx="13">
                  <c:v>-0.40351341329305113</c:v>
                </c:pt>
                <c:pt idx="14">
                  <c:v>-5.0235664052502793E-2</c:v>
                </c:pt>
                <c:pt idx="15">
                  <c:v>0.32306301882076982</c:v>
                </c:pt>
                <c:pt idx="16">
                  <c:v>0.71902432207246392</c:v>
                </c:pt>
                <c:pt idx="17">
                  <c:v>1.1768339445091072</c:v>
                </c:pt>
                <c:pt idx="18">
                  <c:v>1.6399876481415094</c:v>
                </c:pt>
                <c:pt idx="19">
                  <c:v>2.1877067778432435</c:v>
                </c:pt>
                <c:pt idx="20">
                  <c:v>2.7428996578528024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1-4405-B4CA-E5C6A48F5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011600"/>
        <c:axId val="126012384"/>
      </c:lineChart>
      <c:catAx>
        <c:axId val="12601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lv-LV"/>
          </a:p>
        </c:txPr>
        <c:crossAx val="126012384"/>
        <c:crosses val="autoZero"/>
        <c:auto val="1"/>
        <c:lblAlgn val="ctr"/>
        <c:lblOffset val="100"/>
        <c:noMultiLvlLbl val="0"/>
      </c:catAx>
      <c:valAx>
        <c:axId val="12601238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lv-LV"/>
          </a:p>
        </c:txPr>
        <c:crossAx val="12601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137532214931831"/>
          <c:w val="1"/>
          <c:h val="0.1004304679544917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lv-LV" sz="900"/>
              <a:t>Preču un pakalpojumu eksporta izmaiņas, %</a:t>
            </a:r>
          </a:p>
        </c:rich>
      </c:tx>
      <c:layout>
        <c:manualLayout>
          <c:xMode val="edge"/>
          <c:yMode val="edge"/>
          <c:x val="0.1798535065814839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892981071702683E-2"/>
          <c:y val="0.11205468875303526"/>
          <c:w val="0.87674761549576419"/>
          <c:h val="0.79040997914949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Eksports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359-4BF0-B12A-AED41E6B2728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Sheet1!$B$2:$H$2</c:f>
              <c:strCache>
                <c:ptCount val="7"/>
                <c:pt idx="0">
                  <c:v>2012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2017*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7"/>
                <c:pt idx="0">
                  <c:v>13.8</c:v>
                </c:pt>
                <c:pt idx="1">
                  <c:v>9.7791186462429494</c:v>
                </c:pt>
                <c:pt idx="2">
                  <c:v>1.0777172574891267</c:v>
                </c:pt>
                <c:pt idx="3">
                  <c:v>5.9809823946592786</c:v>
                </c:pt>
                <c:pt idx="4">
                  <c:v>2.9804098872792508</c:v>
                </c:pt>
                <c:pt idx="5">
                  <c:v>4.0782980422886084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59-4BF0-B12A-AED41E6B27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 sz="700"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10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5240540355504E-2"/>
          <c:y val="7.2086002735229956E-2"/>
          <c:w val="0.8881881911639119"/>
          <c:h val="0.83037867653615405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 sz="700"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  <c:min val="400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10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lv-LV" sz="900"/>
              <a:t>Bezdarba līmenis, %</a:t>
            </a:r>
          </a:p>
        </c:rich>
      </c:tx>
      <c:layout>
        <c:manualLayout>
          <c:xMode val="edge"/>
          <c:yMode val="edge"/>
          <c:x val="0.26435251746714661"/>
          <c:y val="4.440989564373892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172693237628868E-2"/>
          <c:y val="4.0999075784612704E-2"/>
          <c:w val="0.88246790332983815"/>
          <c:h val="0.86146560348677126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 sz="700"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10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lv-LV" sz="900" dirty="0"/>
              <a:t>Investīciju </a:t>
            </a:r>
          </a:p>
          <a:p>
            <a:pPr>
              <a:defRPr sz="900"/>
            </a:pPr>
            <a:r>
              <a:rPr lang="lv-LV" sz="900" dirty="0"/>
              <a:t>dinamika, %</a:t>
            </a:r>
          </a:p>
        </c:rich>
      </c:tx>
      <c:layout>
        <c:manualLayout>
          <c:xMode val="edge"/>
          <c:yMode val="edge"/>
          <c:x val="0.3095135142926121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892981071702683E-2"/>
          <c:y val="4.0999075784612704E-2"/>
          <c:w val="0.87674761549576419"/>
          <c:h val="0.86146560348677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Eksports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359-4BF0-B12A-AED41E6B2728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Sheet1!$B$2:$H$2</c:f>
              <c:strCache>
                <c:ptCount val="7"/>
                <c:pt idx="0">
                  <c:v>2007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2017*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7"/>
                <c:pt idx="0">
                  <c:v>22.5</c:v>
                </c:pt>
                <c:pt idx="1">
                  <c:v>14.380201954270518</c:v>
                </c:pt>
                <c:pt idx="2">
                  <c:v>-6.031563390325644</c:v>
                </c:pt>
                <c:pt idx="3">
                  <c:v>5.8313501926349431E-2</c:v>
                </c:pt>
                <c:pt idx="4">
                  <c:v>-0.48475022894754716</c:v>
                </c:pt>
                <c:pt idx="5">
                  <c:v>-14.968212460403635</c:v>
                </c:pt>
                <c:pt idx="6" formatCode="General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59-4BF0-B12A-AED41E6B27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 sz="700"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10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lv-LV" sz="900" dirty="0"/>
              <a:t>Privātā patēriņa</a:t>
            </a:r>
            <a:r>
              <a:rPr lang="lv-LV" sz="900" baseline="0" dirty="0"/>
              <a:t> izmaiņas, %</a:t>
            </a:r>
            <a:endParaRPr lang="lv-LV" sz="900" dirty="0"/>
          </a:p>
        </c:rich>
      </c:tx>
      <c:layout>
        <c:manualLayout>
          <c:xMode val="edge"/>
          <c:yMode val="edge"/>
          <c:x val="0.132804364354409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892981071702683E-2"/>
          <c:y val="0.15350392951857336"/>
          <c:w val="0.87674761549576419"/>
          <c:h val="0.74896073838395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Eksports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359-4BF0-B12A-AED41E6B2728}"/>
              </c:ext>
            </c:extLst>
          </c:dPt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/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74A-4820-80B4-EBA27439027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Sheet1!$B$2:$H$2</c:f>
              <c:strCache>
                <c:ptCount val="7"/>
                <c:pt idx="0">
                  <c:v>2007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2017*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7"/>
                <c:pt idx="0">
                  <c:v>10.199999999999999</c:v>
                </c:pt>
                <c:pt idx="1">
                  <c:v>3.1470725291626707</c:v>
                </c:pt>
                <c:pt idx="2">
                  <c:v>5.0524530869034265</c:v>
                </c:pt>
                <c:pt idx="3">
                  <c:v>1.3788418618219112</c:v>
                </c:pt>
                <c:pt idx="4">
                  <c:v>2.5031254587740932</c:v>
                </c:pt>
                <c:pt idx="5">
                  <c:v>3.2896360991061471</c:v>
                </c:pt>
                <c:pt idx="6" formatCode="General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59-4BF0-B12A-AED41E6B27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 sz="700"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10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lv-LV" sz="900" dirty="0"/>
              <a:t>Inflācija, </a:t>
            </a:r>
            <a:br>
              <a:rPr lang="lv-LV" sz="900" dirty="0"/>
            </a:br>
            <a:r>
              <a:rPr lang="lv-LV" sz="900" dirty="0"/>
              <a:t>vidēji gadā, %</a:t>
            </a:r>
          </a:p>
        </c:rich>
      </c:tx>
      <c:layout>
        <c:manualLayout>
          <c:xMode val="edge"/>
          <c:yMode val="edge"/>
          <c:x val="0.3346929902001409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7732117569481219E-2"/>
          <c:y val="4.0999075784612704E-2"/>
          <c:w val="0.89390847899798576"/>
          <c:h val="0.86146560348677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228B9D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79C-42EC-9FF2-8F33A117F58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79C-42EC-9FF2-8F33A117F58C}"/>
              </c:ext>
            </c:extLst>
          </c:dPt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9C-42EC-9FF2-8F33A117F58C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9C-42EC-9FF2-8F33A117F58C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9C-42EC-9FF2-8F33A117F58C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9C-42EC-9FF2-8F33A117F58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7"/>
                <c:pt idx="0">
                  <c:v>2007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2017*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7"/>
                <c:pt idx="0">
                  <c:v>10.1</c:v>
                </c:pt>
                <c:pt idx="1">
                  <c:v>2.2999999999999998</c:v>
                </c:pt>
                <c:pt idx="2">
                  <c:v>0</c:v>
                </c:pt>
                <c:pt idx="3">
                  <c:v>0.6</c:v>
                </c:pt>
                <c:pt idx="4">
                  <c:v>0.2</c:v>
                </c:pt>
                <c:pt idx="5">
                  <c:v>0.1</c:v>
                </c:pt>
                <c:pt idx="6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9C-42EC-9FF2-8F33A117F5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700"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10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lv-LV" sz="900" dirty="0"/>
              <a:t>Rezidentiem izsniegto kredītu apjomu dinamika, perioda beigās,</a:t>
            </a:r>
            <a:r>
              <a:rPr lang="lv-LV" sz="900" baseline="0" dirty="0"/>
              <a:t> </a:t>
            </a:r>
            <a:r>
              <a:rPr lang="lv-LV" sz="900" dirty="0"/>
              <a:t>%</a:t>
            </a:r>
          </a:p>
        </c:rich>
      </c:tx>
      <c:layout>
        <c:manualLayout>
          <c:xMode val="edge"/>
          <c:yMode val="edge"/>
          <c:x val="0.15291695643452807"/>
          <c:y val="5.921320109362586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011829735407418E-2"/>
          <c:y val="0.11205468875303526"/>
          <c:w val="0.8996287668320595"/>
          <c:h val="0.790409979149493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Apstrādes rūpniecība</c:v>
                </c:pt>
              </c:strCache>
            </c:strRef>
          </c:tx>
          <c:spPr>
            <a:solidFill>
              <a:srgbClr val="228B9D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30F-4264-B798-0CF4ADB72F25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Sheet1!$B$2:$H$2</c:f>
              <c:strCache>
                <c:ptCount val="7"/>
                <c:pt idx="0">
                  <c:v>2007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2017*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7"/>
                <c:pt idx="0">
                  <c:v>33.96818938502733</c:v>
                </c:pt>
                <c:pt idx="1">
                  <c:v>-10.491931048673464</c:v>
                </c:pt>
                <c:pt idx="2">
                  <c:v>-6.2398067172115219</c:v>
                </c:pt>
                <c:pt idx="3">
                  <c:v>-7.5707611127682668</c:v>
                </c:pt>
                <c:pt idx="4">
                  <c:v>-1.5338492964990849</c:v>
                </c:pt>
                <c:pt idx="5">
                  <c:v>3.072182905553646</c:v>
                </c:pt>
                <c:pt idx="6">
                  <c:v>1.1946581862571861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0F-4264-B798-0CF4ADB72F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39388840"/>
        <c:axId val="2046092152"/>
      </c:barChart>
      <c:catAx>
        <c:axId val="2139388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 sz="700"/>
            </a:pPr>
            <a:endParaRPr lang="lv-LV"/>
          </a:p>
        </c:txPr>
        <c:crossAx val="2046092152"/>
        <c:crosses val="autoZero"/>
        <c:auto val="1"/>
        <c:lblAlgn val="ctr"/>
        <c:lblOffset val="100"/>
        <c:noMultiLvlLbl val="0"/>
      </c:catAx>
      <c:valAx>
        <c:axId val="204609215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139388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>
      <a:noFill/>
    </a:ln>
  </c:spPr>
  <c:txPr>
    <a:bodyPr/>
    <a:lstStyle/>
    <a:p>
      <a:pPr>
        <a:defRPr sz="1000" b="0">
          <a:solidFill>
            <a:srgbClr val="000000"/>
          </a:solidFill>
          <a:latin typeface="Calibri Light" panose="020F030202020403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0.27741</cdr:x>
      <cdr:y>0.467</cdr:y>
    </cdr:from>
    <cdr:to>
      <cdr:x>0.5034</cdr:x>
      <cdr:y>0.74975</cdr:y>
    </cdr:to>
    <cdr:sp macro="" textlink="">
      <cdr:nvSpPr>
        <cdr:cNvPr id="2" name="Oval 1"/>
        <cdr:cNvSpPr/>
      </cdr:nvSpPr>
      <cdr:spPr>
        <a:xfrm xmlns:a="http://schemas.openxmlformats.org/drawingml/2006/main" rot="2068937">
          <a:off x="1137037" y="1774008"/>
          <a:ext cx="926290" cy="107408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v-LV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0.54983</cdr:x>
      <cdr:y>0.4798</cdr:y>
    </cdr:from>
    <cdr:to>
      <cdr:x>0.93181</cdr:x>
      <cdr:y>0.60248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2484550" y="1797499"/>
          <a:ext cx="1726057" cy="459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noProof="0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Latvi</a:t>
          </a:r>
          <a:r>
            <a:rPr lang="lv-LV" sz="1200" b="1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jā vidēji</a:t>
          </a:r>
          <a:r>
            <a:rPr lang="en-US" sz="1200" b="1" noProof="0" dirty="0">
              <a:latin typeface="Segoe UI Semilight" panose="020B0402040204020203" pitchFamily="34" charset="0"/>
              <a:cs typeface="Segoe UI Semilight" panose="020B0402040204020203" pitchFamily="34" charset="0"/>
            </a:rPr>
            <a:t>– 7.4%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0.57397</cdr:x>
      <cdr:y>0.52904</cdr:y>
    </cdr:from>
    <cdr:to>
      <cdr:x>0.57397</cdr:x>
      <cdr:y>0.74552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3306064" y="1523647"/>
          <a:ext cx="0" cy="623455"/>
        </a:xfrm>
        <a:prstGeom xmlns:a="http://schemas.openxmlformats.org/drawingml/2006/main" prst="straightConnector1">
          <a:avLst/>
        </a:prstGeom>
        <a:ln xmlns:a="http://schemas.openxmlformats.org/drawingml/2006/main" w="38100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0.8857</cdr:x>
      <cdr:y>0.14804</cdr:y>
    </cdr:from>
    <cdr:to>
      <cdr:x>0.8857</cdr:x>
      <cdr:y>0.56657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5101613" y="426367"/>
          <a:ext cx="0" cy="1205346"/>
        </a:xfrm>
        <a:prstGeom xmlns:a="http://schemas.openxmlformats.org/drawingml/2006/main" prst="straightConnector1">
          <a:avLst/>
        </a:prstGeom>
        <a:ln xmlns:a="http://schemas.openxmlformats.org/drawingml/2006/main" w="38100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90665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EE9A93E-B0EE-4F1F-81C1-6812AE29F8FC}" type="datetimeFigureOut">
              <a:rPr lang="lv-LV"/>
              <a:pPr>
                <a:defRPr/>
              </a:pPr>
              <a:t>17.10.2017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167"/>
            <a:ext cx="2890665" cy="4968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167"/>
            <a:ext cx="2890665" cy="496887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A85AFF-E595-4F92-BCDA-9FE78D21561D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57507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90665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 defTabSz="93947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1"/>
            <a:ext cx="2890665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 defTabSz="93947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8E9A03-78C7-4E87-A542-03997E8DF6D8}" type="datetimeFigureOut">
              <a:rPr lang="lv-LV"/>
              <a:pPr>
                <a:defRPr/>
              </a:pPr>
              <a:t>17.10.2017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600" y="4714878"/>
            <a:ext cx="5335893" cy="4467225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167"/>
            <a:ext cx="2890665" cy="4968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 defTabSz="93947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428167"/>
            <a:ext cx="2890665" cy="496887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EE9EB82-C51A-4EA2-98F0-C6AB2B8876D0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767434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265113"/>
            <a:ext cx="4465638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9" y="3769804"/>
            <a:ext cx="5438140" cy="3908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sz="500" b="1" dirty="0"/>
              <a:t>Jāaptur zemi kvalificētu un zemi apmaksātu darbinieku radīšana caur izglītības sistēmu</a:t>
            </a:r>
          </a:p>
          <a:p>
            <a:r>
              <a:rPr lang="lv-LV" sz="500" dirty="0"/>
              <a:t>Valdība ir spērusi nozīmīgus soļus, lai uzlabotu vidusskolas izglītību</a:t>
            </a:r>
          </a:p>
          <a:p>
            <a:r>
              <a:rPr lang="lv-LV" sz="500" dirty="0"/>
              <a:t>Izglītības ministrija ir optimizējusi skolu tīklu, lai konsolidētu resursus un uzlabotu izglītības rezultātus</a:t>
            </a:r>
          </a:p>
          <a:p>
            <a:r>
              <a:rPr lang="lv-LV" sz="500" dirty="0"/>
              <a:t>Vispārējai izglītībai ir uzlabots mācību saturs, lai attīstītu spējas, kas ir nepieciešamas 21. gs.</a:t>
            </a:r>
          </a:p>
          <a:p>
            <a:r>
              <a:rPr lang="lv-LV" sz="500" dirty="0"/>
              <a:t>Vispārējās izglītības organizācija ir uzlabota, lai optimizētu balansu starp kopējo skolēnu skaitu un profesionālo izglītību.</a:t>
            </a:r>
          </a:p>
          <a:p>
            <a:endParaRPr lang="lv-LV" sz="500" dirty="0"/>
          </a:p>
          <a:p>
            <a:r>
              <a:rPr lang="lv-LV" sz="500" b="1" dirty="0"/>
              <a:t>Mazināt maz-kvalificētu darbinieku skaitu</a:t>
            </a:r>
          </a:p>
          <a:p>
            <a:r>
              <a:rPr lang="lv-LV" sz="500" dirty="0"/>
              <a:t> Pieaugušo izglītības sistēma ir uzlabota ar jaunu aktivitāti, kas tēmēta tieši uz strādājošiem pieaugušajiem. Sākotnējais fokuss ir uz profesionāliem ar zemākām kvalifikācijām, ļaujiet indivīdiem iegūt jaunas spējas. </a:t>
            </a:r>
          </a:p>
          <a:p>
            <a:r>
              <a:rPr lang="lv-LV" sz="500" dirty="0"/>
              <a:t>Izglītības ministrija uzlabo regulāciju (finansējumu un organizāciju) profesionālajām skolām (Profesionālās izglītības kompetenču centriem), lai motivētu tiem iegūt tirgus nepieciešamas apmācības.</a:t>
            </a:r>
          </a:p>
          <a:p>
            <a:r>
              <a:rPr lang="lv-LV" sz="500" dirty="0"/>
              <a:t> </a:t>
            </a:r>
          </a:p>
          <a:p>
            <a:r>
              <a:rPr lang="lv-LV" sz="500" b="1" dirty="0"/>
              <a:t>Radīt starptautiski konkurētspējīgu darba spēku nozīmīgākajām ekonomikas nozarēm</a:t>
            </a:r>
            <a:r>
              <a:rPr lang="lv-LV" sz="500" dirty="0"/>
              <a:t> </a:t>
            </a:r>
          </a:p>
          <a:p>
            <a:r>
              <a:rPr lang="lv-LV" sz="500" dirty="0"/>
              <a:t> Šis mērķis ir tēmēts uz augstāko izglītību.</a:t>
            </a:r>
          </a:p>
          <a:p>
            <a:r>
              <a:rPr lang="lv-LV" sz="500" dirty="0"/>
              <a:t>…diskusijā ar Izglītības ministriju, lai piemērotu studentu skaitu (budžeta vietas) un mācību saturu, katras nozares nepieciešamībām.</a:t>
            </a:r>
          </a:p>
          <a:p>
            <a:r>
              <a:rPr lang="lv-LV" sz="500" dirty="0"/>
              <a:t> </a:t>
            </a:r>
          </a:p>
          <a:p>
            <a:r>
              <a:rPr lang="lv-LV" sz="500" dirty="0"/>
              <a:t> </a:t>
            </a:r>
          </a:p>
          <a:p>
            <a:endParaRPr lang="lv-LV" altLang="lv-LV" sz="500" b="1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EB94E14-5549-4D0E-8CFB-BA34D571211D}" type="slidenum">
              <a:rPr lang="lv-LV" altLang="lv-LV">
                <a:solidFill>
                  <a:prstClr val="black"/>
                </a:solidFill>
              </a:rPr>
              <a:pPr/>
              <a:t>7</a:t>
            </a:fld>
            <a:endParaRPr lang="lv-LV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6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EB82-C51A-4EA2-98F0-C6AB2B8876D0}" type="slidenum">
              <a:rPr lang="lv-LV" altLang="lv-LV" smtClean="0"/>
              <a:pPr/>
              <a:t>8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00056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EB82-C51A-4EA2-98F0-C6AB2B8876D0}" type="slidenum">
              <a:rPr lang="lv-LV" altLang="lv-LV" smtClean="0"/>
              <a:pPr/>
              <a:t>16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69436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24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Calibri Light" panose="020F030202020403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alibri Light" panose="020F030202020403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8204200" y="6324600"/>
            <a:ext cx="635000" cy="304800"/>
          </a:xfrm>
        </p:spPr>
        <p:txBody>
          <a:bodyPr/>
          <a:lstStyle>
            <a:lvl1pPr>
              <a:defRPr sz="1000">
                <a:latin typeface="Calibri Light" panose="020F0302020204030204" pitchFamily="34" charset="0"/>
              </a:defRPr>
            </a:lvl1pPr>
          </a:lstStyle>
          <a:p>
            <a:fld id="{BB52BD7A-E27C-4D8B-9BA7-C703671C96E0}" type="slidenum">
              <a:rPr lang="en-US" altLang="lv-LV" smtClean="0"/>
              <a:pPr/>
              <a:t>‹#›</a:t>
            </a:fld>
            <a:endParaRPr lang="en-US" altLang="lv-LV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06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488C7B1D-7665-480A-82ED-44255CBD4A1E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276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14129C06-CB7D-419B-B624-179CF9E8BF4B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40164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66513738-A584-4949-B12C-BE6FC55B4766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4264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28D75154-B4C5-4EB9-B95D-31BA99D5C127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8151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DC253BEA-5C99-48DB-9FD2-EA6B203FEBF6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3146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85FE1BC4-93ED-4AA1-BDDB-AAFF5991AF2C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8482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739C8076-2D3E-4DA6-8742-230C74731FA1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6181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30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9E53BA-1A4A-4A52-94F3-D6F0684C0CF2}" type="datetime1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8CE3A3E-08EA-404B-BA4B-181295E209D2}" type="slidenum">
              <a:rPr lang="en-US" altLang="lv-LV"/>
              <a:pPr/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</p:sldLayoutIdLst>
  <p:hf hdr="0" ftr="0" dt="0"/>
  <p:txStyles>
    <p:titleStyle>
      <a:lvl1pPr algn="ctr" defTabSz="938213" rtl="0" eaLnBrk="1" fontAlgn="base" hangingPunct="1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.gov.lv/" TargetMode="External"/><Relationship Id="rId2" Type="http://schemas.openxmlformats.org/officeDocument/2006/relationships/hyperlink" Target="mailto:pasts@em.gov.lv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facebook.com/atbalstsuznemejiem" TargetMode="External"/><Relationship Id="rId4" Type="http://schemas.openxmlformats.org/officeDocument/2006/relationships/hyperlink" Target="http://www.youtube.com/ekonomikasministrij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30213" y="3148013"/>
            <a:ext cx="8343900" cy="1779587"/>
          </a:xfrm>
        </p:spPr>
        <p:txBody>
          <a:bodyPr>
            <a:normAutofit/>
          </a:bodyPr>
          <a:lstStyle/>
          <a:p>
            <a:br>
              <a:rPr lang="lv-LV" altLang="lv-LV" sz="2400" dirty="0">
                <a:solidFill>
                  <a:srgbClr val="228B9D"/>
                </a:solidFill>
              </a:rPr>
            </a:br>
            <a:r>
              <a:rPr lang="lv-LV" altLang="lv-LV" sz="2600" cap="all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EKONOMIKAS ATTĪSTĪBAS TENDENCES, IZAICINĀJUMI</a:t>
            </a:r>
          </a:p>
        </p:txBody>
      </p:sp>
      <p:sp>
        <p:nvSpPr>
          <p:cNvPr id="16387" name="Text Placeholder 3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lv-LV" altLang="lv-LV" dirty="0">
                <a:latin typeface="Calibri Light" panose="020F03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Rīga, 2017. gada 18. oktobris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5504618"/>
            <a:ext cx="7772400" cy="2762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lv-LV" altLang="lv-LV" b="1" dirty="0">
                <a:latin typeface="Calibri Light" panose="020F03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Ministru prezidenta biedrs, ekonomikas ministrs Arvils Ašeradens</a:t>
            </a:r>
          </a:p>
        </p:txBody>
      </p:sp>
    </p:spTree>
    <p:extLst>
      <p:ext uri="{BB962C8B-B14F-4D97-AF65-F5344CB8AC3E}">
        <p14:creationId xmlns:p14="http://schemas.microsoft.com/office/powerpoint/2010/main" val="991710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9127" t="30398" r="18543" b="16569"/>
          <a:stretch/>
        </p:blipFill>
        <p:spPr>
          <a:xfrm>
            <a:off x="292961" y="1811044"/>
            <a:ext cx="8426120" cy="39505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16019" y="136733"/>
            <a:ext cx="6384150" cy="1124351"/>
          </a:xfrm>
        </p:spPr>
        <p:txBody>
          <a:bodyPr anchor="b">
            <a:noAutofit/>
          </a:bodyPr>
          <a:lstStyle/>
          <a:p>
            <a:r>
              <a:rPr 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Nozaru attīstības tendences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5680" y="6477000"/>
            <a:ext cx="394067" cy="304800"/>
          </a:xfrm>
          <a:prstGeom prst="rect">
            <a:avLst/>
          </a:prstGeom>
        </p:spPr>
        <p:txBody>
          <a:bodyPr/>
          <a:lstStyle/>
          <a:p>
            <a:pPr algn="r" eaLnBrk="1" hangingPunct="1"/>
            <a:fld id="{3473F54B-5F3A-4827-8B50-40EE6C57F001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/>
              <a:t>10</a:t>
            </a:fld>
            <a:endParaRPr lang="en-US" altLang="lv-LV" sz="10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1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612" t="18771" r="18544" b="13221"/>
          <a:stretch/>
        </p:blipFill>
        <p:spPr>
          <a:xfrm>
            <a:off x="310719" y="1509205"/>
            <a:ext cx="8204254" cy="497149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16019" y="136733"/>
            <a:ext cx="6384150" cy="1124351"/>
          </a:xfrm>
        </p:spPr>
        <p:txBody>
          <a:bodyPr anchor="b">
            <a:noAutofit/>
          </a:bodyPr>
          <a:lstStyle/>
          <a:p>
            <a:r>
              <a:rPr 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Produktivitāte tautsaimniecības Nozarēs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5680" y="6477000"/>
            <a:ext cx="394067" cy="304800"/>
          </a:xfrm>
          <a:prstGeom prst="rect">
            <a:avLst/>
          </a:prstGeom>
        </p:spPr>
        <p:txBody>
          <a:bodyPr/>
          <a:lstStyle/>
          <a:p>
            <a:pPr algn="r" eaLnBrk="1" hangingPunct="1"/>
            <a:fld id="{3473F54B-5F3A-4827-8B50-40EE6C57F001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/>
              <a:t>11</a:t>
            </a:fld>
            <a:endParaRPr lang="en-US" altLang="lv-LV" sz="10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626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26750" y="6477000"/>
            <a:ext cx="378218" cy="304800"/>
          </a:xfrm>
        </p:spPr>
        <p:txBody>
          <a:bodyPr/>
          <a:lstStyle/>
          <a:p>
            <a:pPr>
              <a:defRPr/>
            </a:pPr>
            <a:fld id="{895567A7-0F9D-442F-83E6-775795910048}" type="slidenum">
              <a:rPr lang="en-US" altLang="lv-LV" sz="1000">
                <a:latin typeface="Calibri Light" panose="020F0302020204030204" pitchFamily="34" charset="0"/>
              </a:rPr>
              <a:pPr>
                <a:defRPr/>
              </a:pPr>
              <a:t>12</a:t>
            </a:fld>
            <a:endParaRPr lang="en-US" altLang="lv-LV" sz="1000" dirty="0">
              <a:latin typeface="Calibri Light" panose="020F030202020403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16018" y="136733"/>
            <a:ext cx="6586665" cy="1124351"/>
          </a:xfrm>
        </p:spPr>
        <p:txBody>
          <a:bodyPr anchor="b">
            <a:noAutofit/>
          </a:bodyPr>
          <a:lstStyle/>
          <a:p>
            <a:r>
              <a:rPr 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PIEAUG PLAISA STARP PRODUKTIVITĀTI UN DARBASPĒKA IZMAKSĀM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30819" y="4855128"/>
            <a:ext cx="8771864" cy="13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536575" indent="-358775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3352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924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2496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7068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00859B"/>
              </a:buClr>
              <a:buFont typeface="Wingdings" panose="05000000000000000000" pitchFamily="2" charset="2"/>
              <a:buChar char="ü"/>
            </a:pPr>
            <a:r>
              <a:rPr lang="lv-LV" altLang="lv-LV" sz="14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Darbaspēka izmaksu pieaugums ir neizbēgams atvērta darba tirgus apstākļos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00859B"/>
              </a:buClr>
              <a:buFont typeface="Wingdings" panose="05000000000000000000" pitchFamily="2" charset="2"/>
              <a:buChar char="ü"/>
            </a:pPr>
            <a:r>
              <a:rPr lang="lv-LV" altLang="lv-LV" sz="14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Latvija var zaudēt konkurētspēju zemo izmaksu segmentos ātrāk nekā iegūt priekšrocības produktu ražošanā ar augstu pievienoto vērtību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859B"/>
              </a:buClr>
            </a:pPr>
            <a:r>
              <a:rPr lang="lv-LV" altLang="lv-LV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Darba roku un zināšanu trūkums </a:t>
            </a:r>
            <a:r>
              <a:rPr lang="lv-LV" altLang="lv-LV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 panose="05040102010807070707" pitchFamily="18" charset="2"/>
              </a:rPr>
              <a:t> pieaug </a:t>
            </a:r>
            <a:r>
              <a:rPr lang="lv-LV" altLang="lv-LV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darba algas </a:t>
            </a:r>
            <a:r>
              <a:rPr lang="lv-LV" altLang="lv-LV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 panose="05040102010807070707" pitchFamily="18" charset="2"/>
              </a:rPr>
              <a:t> uzņēmumu izmaksas aug straujāk par produktivitāti  pasliktinās ko</a:t>
            </a:r>
            <a:r>
              <a:rPr lang="lv-LV" altLang="lv-LV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nkurētspēja </a:t>
            </a:r>
            <a:r>
              <a:rPr lang="lv-LV" altLang="lv-LV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 panose="05040102010807070707" pitchFamily="18" charset="2"/>
              </a:rPr>
              <a:t> </a:t>
            </a:r>
            <a:r>
              <a:rPr lang="lv-LV" altLang="lv-LV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risks ilgtspējīgai ekonomikas izaugsmei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859B"/>
              </a:buClr>
            </a:pPr>
            <a:r>
              <a:rPr lang="lv-LV" altLang="lv-LV" sz="1600" b="1" cap="all" dirty="0">
                <a:solidFill>
                  <a:srgbClr val="FF0000"/>
                </a:solidFill>
                <a:latin typeface="Calibri Light" panose="020F0302020204030204" pitchFamily="34" charset="0"/>
              </a:rPr>
              <a:t>VIDĒJU IENĀKUMU «SLAZDS»!</a:t>
            </a:r>
            <a:endParaRPr lang="lv-LV" altLang="lv-LV" sz="1600" b="1" dirty="0">
              <a:solidFill>
                <a:srgbClr val="FF0000"/>
              </a:solidFill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Clr>
                <a:srgbClr val="00859B"/>
              </a:buClr>
              <a:buFont typeface="Wingdings" panose="05000000000000000000" pitchFamily="2" charset="2"/>
              <a:buChar char="ü"/>
            </a:pPr>
            <a:endParaRPr lang="lv-LV" altLang="lv-LV" sz="700" dirty="0"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1687843" y="1852691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oneTexte 5"/>
          <p:cNvSpPr txBox="1"/>
          <p:nvPr/>
        </p:nvSpPr>
        <p:spPr>
          <a:xfrm>
            <a:off x="2294312" y="1417743"/>
            <a:ext cx="1531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>
                <a:latin typeface="Calibri Light" panose="020F0302020204030204" pitchFamily="34" charset="0"/>
              </a:rPr>
              <a:t>2010.gads = 100</a:t>
            </a:r>
            <a:endParaRPr lang="fr-FR" sz="12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64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19884" y="227176"/>
            <a:ext cx="6096000" cy="1036638"/>
          </a:xfrm>
        </p:spPr>
        <p:txBody>
          <a:bodyPr anchor="b">
            <a:normAutofit/>
          </a:bodyPr>
          <a:lstStyle/>
          <a:p>
            <a:r>
              <a:rPr lang="lv-LV" alt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Galvenie secinājumi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8695267" y="6451645"/>
            <a:ext cx="395538" cy="304800"/>
          </a:xfrm>
        </p:spPr>
        <p:txBody>
          <a:bodyPr/>
          <a:lstStyle/>
          <a:p>
            <a:pPr>
              <a:defRPr/>
            </a:pPr>
            <a:fld id="{895567A7-0F9D-442F-83E6-775795910048}" type="slidenum">
              <a:rPr lang="en-US" altLang="lv-LV" sz="1000">
                <a:latin typeface="Calibri" panose="020F0502020204030204" pitchFamily="34" charset="0"/>
              </a:rPr>
              <a:pPr>
                <a:defRPr/>
              </a:pPr>
              <a:t>13</a:t>
            </a:fld>
            <a:endParaRPr lang="en-US" altLang="lv-LV" sz="100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1846" y="1725741"/>
            <a:ext cx="8673483" cy="42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350838" indent="-350838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731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430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29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859B"/>
              </a:buClr>
              <a:buFont typeface="Wingdings" panose="05000000000000000000" pitchFamily="2" charset="2"/>
              <a:buChar char="q"/>
            </a:pPr>
            <a:r>
              <a:rPr lang="lv-LV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ekonomika ir atsākusi pieaugt</a:t>
            </a:r>
            <a:r>
              <a:rPr lang="lv-LV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lv-LV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makroekonomiskā stabilitāte tiek noturēta, vienlaikus darba tirgū vērojams sasprindzinājums</a:t>
            </a:r>
            <a:endParaRPr lang="lv-LV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buClr>
                <a:srgbClr val="00859B"/>
              </a:buClr>
              <a:buFont typeface="Wingdings" panose="05000000000000000000" pitchFamily="2" charset="2"/>
              <a:buChar char="q"/>
            </a:pPr>
            <a:r>
              <a:rPr lang="lv-LV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lai arī darbaspēka izmaksas aug straujāk par darba ražīgumu, tomēr </a:t>
            </a:r>
            <a:r>
              <a:rPr lang="lv-LV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Latvija vēl saglabā savu konkurētspēju</a:t>
            </a:r>
            <a:r>
              <a:rPr lang="lv-LV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lvl="0">
              <a:buClr>
                <a:srgbClr val="00859B"/>
              </a:buClr>
              <a:buFont typeface="Wingdings" panose="05000000000000000000" pitchFamily="2" charset="2"/>
              <a:buChar char="q"/>
            </a:pPr>
            <a:r>
              <a:rPr lang="lv-LV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šobrīd nav klasiskas pārkāršanas</a:t>
            </a:r>
            <a:r>
              <a:rPr lang="lv-LV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v-LV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jāfokusējas nevis uz pieprasījuma mazināšanu jeb izaugsmes bremzēšanu, bet gan uz tautsaimniecības piedāvājuma jeb ražošanas kapacitātes veicināšanu (investīcijas, cilvēkkapitāls, …)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38624561"/>
              </p:ext>
            </p:extLst>
          </p:nvPr>
        </p:nvGraphicFramePr>
        <p:xfrm>
          <a:off x="560375" y="4478561"/>
          <a:ext cx="3984988" cy="2153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37159923"/>
              </p:ext>
            </p:extLst>
          </p:nvPr>
        </p:nvGraphicFramePr>
        <p:xfrm>
          <a:off x="4638587" y="4478560"/>
          <a:ext cx="3984988" cy="2153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3860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19884" y="227176"/>
            <a:ext cx="6096000" cy="1036638"/>
          </a:xfrm>
        </p:spPr>
        <p:txBody>
          <a:bodyPr anchor="b">
            <a:normAutofit/>
          </a:bodyPr>
          <a:lstStyle/>
          <a:p>
            <a:r>
              <a:rPr lang="lv-LV" alt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Kā sasniegt izaugsmes mērķi, lai ekonomika «nepārkarstu»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8695267" y="6451645"/>
            <a:ext cx="395538" cy="304800"/>
          </a:xfrm>
        </p:spPr>
        <p:txBody>
          <a:bodyPr/>
          <a:lstStyle/>
          <a:p>
            <a:pPr>
              <a:defRPr/>
            </a:pPr>
            <a:fld id="{895567A7-0F9D-442F-83E6-775795910048}" type="slidenum">
              <a:rPr lang="en-US" altLang="lv-LV" sz="1000">
                <a:latin typeface="Calibri" panose="020F0502020204030204" pitchFamily="34" charset="0"/>
              </a:rPr>
              <a:pPr>
                <a:defRPr/>
              </a:pPr>
              <a:t>14</a:t>
            </a:fld>
            <a:endParaRPr lang="en-US" altLang="lv-LV" sz="100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89660" y="2027583"/>
            <a:ext cx="8438930" cy="42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350838" indent="-350838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731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430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29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buClr>
                <a:srgbClr val="00859B"/>
              </a:buClr>
              <a:buFont typeface="Wingdings" panose="05000000000000000000" pitchFamily="2" charset="2"/>
              <a:buChar char="q"/>
            </a:pPr>
            <a:r>
              <a:rPr lang="lv-LV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Vienīgais ceļš, kā to panākt, ir palielināt ekonomikas produktivitāti </a:t>
            </a:r>
            <a:r>
              <a:rPr lang="lv-LV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jeb citiem vārdot sakot, veicināt ekonomikas transformāciju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0859B"/>
              </a:buClr>
              <a:buFont typeface="Wingdings" panose="05000000000000000000" pitchFamily="2" charset="2"/>
              <a:buChar char="q"/>
            </a:pPr>
            <a:r>
              <a:rPr lang="lv-LV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Jārisina darbaspēka problēmas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0859B"/>
              </a:buClr>
              <a:buFont typeface="Wingdings" panose="05000000000000000000" pitchFamily="2" charset="2"/>
              <a:buChar char="q"/>
            </a:pPr>
            <a:r>
              <a:rPr lang="lv-LV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Šobrīd ekonomikā ir labie laiki, tāpēc </a:t>
            </a:r>
            <a:r>
              <a:rPr lang="lv-LV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jāvirzās uz budžeta sabalansēšanu un uzkrājuma veidošanu </a:t>
            </a:r>
            <a:r>
              <a:rPr lang="lv-LV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ekonomikas krīzes periodam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1149461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19884" y="227176"/>
            <a:ext cx="6096000" cy="1036638"/>
          </a:xfrm>
        </p:spPr>
        <p:txBody>
          <a:bodyPr anchor="b">
            <a:normAutofit/>
          </a:bodyPr>
          <a:lstStyle/>
          <a:p>
            <a:r>
              <a:rPr lang="lv-LV" alt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OECD Novērtējums par Latviju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8695267" y="6451645"/>
            <a:ext cx="395538" cy="304800"/>
          </a:xfrm>
        </p:spPr>
        <p:txBody>
          <a:bodyPr/>
          <a:lstStyle/>
          <a:p>
            <a:pPr>
              <a:defRPr/>
            </a:pPr>
            <a:fld id="{895567A7-0F9D-442F-83E6-775795910048}" type="slidenum">
              <a:rPr lang="en-US" altLang="lv-LV" sz="1000">
                <a:latin typeface="Calibri" panose="020F0502020204030204" pitchFamily="34" charset="0"/>
              </a:rPr>
              <a:pPr>
                <a:defRPr/>
              </a:pPr>
              <a:t>15</a:t>
            </a:fld>
            <a:endParaRPr lang="en-US" altLang="lv-LV" sz="100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0300" y="6496323"/>
            <a:ext cx="26551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Avots</a:t>
            </a:r>
            <a:r>
              <a:rPr lang="en-US" sz="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OECD Going for Growth </a:t>
            </a:r>
            <a:r>
              <a:rPr lang="lv-LV" sz="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2017</a:t>
            </a:r>
            <a:r>
              <a:rPr lang="lv-LV" sz="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GB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677695"/>
              </p:ext>
            </p:extLst>
          </p:nvPr>
        </p:nvGraphicFramePr>
        <p:xfrm>
          <a:off x="4728411" y="2019478"/>
          <a:ext cx="3995027" cy="443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56580" y="1823270"/>
            <a:ext cx="333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solidFill>
                  <a:srgbClr val="228B9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Latvija ir aktīvākā reformu veicēja OECD</a:t>
            </a:r>
          </a:p>
          <a:p>
            <a:pPr algn="ctr"/>
            <a:r>
              <a:rPr lang="lv-LV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OECD reformu ieviešanas indikators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277005" y="2262995"/>
            <a:ext cx="317721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0" indent="0">
              <a:buClr>
                <a:srgbClr val="228B9D"/>
              </a:buClr>
              <a:defRPr/>
            </a:pPr>
            <a:r>
              <a:rPr lang="lv-LV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Latvijas ekonomikas straujo izaugsmi galvenokārt veicinājušas ekonomiskās reformas</a:t>
            </a:r>
          </a:p>
          <a:p>
            <a:pPr marL="0" indent="0">
              <a:buClr>
                <a:srgbClr val="228B9D"/>
              </a:buClr>
              <a:defRPr/>
            </a:pPr>
            <a:endParaRPr lang="lv-LV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rgbClr val="228B9D"/>
              </a:buClr>
              <a:defRPr/>
            </a:pPr>
            <a:r>
              <a:rPr lang="lv-LV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Nepieciešama dziļāka integrācija starptautiskajā tirdzniecībā, lai panāktu valstis ar augstu ienākumu līmeni</a:t>
            </a:r>
          </a:p>
          <a:p>
            <a:pPr marL="0" indent="0">
              <a:buClr>
                <a:srgbClr val="228B9D"/>
              </a:buClr>
              <a:defRPr/>
            </a:pPr>
            <a:endParaRPr lang="lv-LV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rgbClr val="228B9D"/>
              </a:buClr>
              <a:defRPr/>
            </a:pPr>
            <a:r>
              <a:rPr lang="lv-LV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Nabadzība un bezdarbs joprojām ir augsts - lai  veicinātu iekļaujošu izaugsmi, jāuzlabo pieejamība mājokļiem, darbavietām un veselības aprūpei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77" y="4275571"/>
            <a:ext cx="405000" cy="3429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9" y="3171206"/>
            <a:ext cx="405000" cy="416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77" y="2316784"/>
            <a:ext cx="405000" cy="420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148295" y="2316784"/>
            <a:ext cx="0" cy="434417"/>
          </a:xfrm>
          <a:prstGeom prst="line">
            <a:avLst/>
          </a:prstGeom>
          <a:ln w="25400">
            <a:solidFill>
              <a:srgbClr val="008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47529" y="3171206"/>
            <a:ext cx="0" cy="434417"/>
          </a:xfrm>
          <a:prstGeom prst="line">
            <a:avLst/>
          </a:prstGeom>
          <a:ln w="25400">
            <a:solidFill>
              <a:srgbClr val="008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47529" y="4275571"/>
            <a:ext cx="0" cy="434417"/>
          </a:xfrm>
          <a:prstGeom prst="line">
            <a:avLst/>
          </a:prstGeom>
          <a:ln w="25400">
            <a:solidFill>
              <a:srgbClr val="008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21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420871" y="227746"/>
            <a:ext cx="6096000" cy="1036638"/>
          </a:xfrm>
        </p:spPr>
        <p:txBody>
          <a:bodyPr anchor="b">
            <a:normAutofit/>
          </a:bodyPr>
          <a:lstStyle/>
          <a:p>
            <a:r>
              <a:rPr lang="lv-LV" alt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VIRZIENI PRODUKTIVITĀTES CELŠANAI</a:t>
            </a: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8695267" y="6451645"/>
            <a:ext cx="395538" cy="304800"/>
          </a:xfrm>
        </p:spPr>
        <p:txBody>
          <a:bodyPr/>
          <a:lstStyle/>
          <a:p>
            <a:pPr>
              <a:defRPr/>
            </a:pPr>
            <a:fld id="{895567A7-0F9D-442F-83E6-775795910048}" type="slidenum">
              <a:rPr lang="en-US" altLang="lv-LV" sz="1000">
                <a:latin typeface="Calibri" panose="020F0502020204030204" pitchFamily="34" charset="0"/>
              </a:rPr>
              <a:pPr>
                <a:defRPr/>
              </a:pPr>
              <a:t>16</a:t>
            </a:fld>
            <a:endParaRPr lang="en-US" altLang="lv-LV" sz="1000" dirty="0">
              <a:latin typeface="Calibri" panose="020F0502020204030204" pitchFamily="34" charset="0"/>
            </a:endParaRPr>
          </a:p>
        </p:txBody>
      </p:sp>
      <p:sp>
        <p:nvSpPr>
          <p:cNvPr id="30" name="Content Placeholder 1"/>
          <p:cNvSpPr>
            <a:spLocks noGrp="1"/>
          </p:cNvSpPr>
          <p:nvPr>
            <p:ph idx="1"/>
          </p:nvPr>
        </p:nvSpPr>
        <p:spPr>
          <a:xfrm>
            <a:off x="3306630" y="5693694"/>
            <a:ext cx="2628813" cy="825843"/>
          </a:xfrm>
        </p:spPr>
        <p:txBody>
          <a:bodyPr>
            <a:normAutofit/>
          </a:bodyPr>
          <a:lstStyle/>
          <a:p>
            <a:pPr algn="ctr"/>
            <a:r>
              <a:rPr lang="lv-LV" altLang="lv-LV" b="1" dirty="0">
                <a:solidFill>
                  <a:srgbClr val="00859B"/>
                </a:solidFill>
                <a:latin typeface="Calibri Light" panose="020F0302020204030204" pitchFamily="34" charset="0"/>
              </a:rPr>
              <a:t>Cilvēkkapitāla attīstība</a:t>
            </a:r>
          </a:p>
        </p:txBody>
      </p:sp>
      <p:pic>
        <p:nvPicPr>
          <p:cNvPr id="31" name="Picture 3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69" y="3029740"/>
            <a:ext cx="719455" cy="678815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659" y="4317520"/>
            <a:ext cx="719455" cy="673735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94" y="4989732"/>
            <a:ext cx="719455" cy="673735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29" y="4255925"/>
            <a:ext cx="719455" cy="673735"/>
          </a:xfrm>
          <a:prstGeom prst="rect">
            <a:avLst/>
          </a:prstGeom>
        </p:spPr>
      </p:pic>
      <p:pic>
        <p:nvPicPr>
          <p:cNvPr id="35" name="Picture 3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94" y="2287257"/>
            <a:ext cx="719455" cy="673735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54" y="3074190"/>
            <a:ext cx="719455" cy="673735"/>
          </a:xfrm>
          <a:prstGeom prst="rect">
            <a:avLst/>
          </a:prstGeom>
        </p:spPr>
      </p:pic>
      <p:pic>
        <p:nvPicPr>
          <p:cNvPr id="37" name="Picture 36" descr="Attēlu rezultāti vaicājumam “cube”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569" y="2909725"/>
            <a:ext cx="2186940" cy="21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xt Box 2"/>
          <p:cNvSpPr txBox="1"/>
          <p:nvPr/>
        </p:nvSpPr>
        <p:spPr>
          <a:xfrm rot="3474326">
            <a:off x="2922903" y="3856828"/>
            <a:ext cx="1815465" cy="7981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600" b="1" spc="50" dirty="0">
                <a:ln>
                  <a:noFill/>
                </a:ln>
                <a:solidFill>
                  <a:srgbClr val="EEECE1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PRODUKTIVITĀTE</a:t>
            </a:r>
            <a:endParaRPr lang="lv-LV" sz="1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ontent Placeholder 1"/>
          <p:cNvSpPr txBox="1">
            <a:spLocks/>
          </p:cNvSpPr>
          <p:nvPr/>
        </p:nvSpPr>
        <p:spPr bwMode="auto">
          <a:xfrm>
            <a:off x="3191416" y="1549616"/>
            <a:ext cx="2628813" cy="8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altLang="lv-LV" b="1" dirty="0">
                <a:solidFill>
                  <a:srgbClr val="00859B"/>
                </a:solidFill>
                <a:latin typeface="Calibri Light" panose="020F0302020204030204" pitchFamily="34" charset="0"/>
              </a:rPr>
              <a:t>Izmaksu konkurētspējas uzlabošana</a:t>
            </a:r>
          </a:p>
        </p:txBody>
      </p:sp>
      <p:sp>
        <p:nvSpPr>
          <p:cNvPr id="41" name="Content Placeholder 1"/>
          <p:cNvSpPr txBox="1">
            <a:spLocks/>
          </p:cNvSpPr>
          <p:nvPr/>
        </p:nvSpPr>
        <p:spPr bwMode="auto">
          <a:xfrm>
            <a:off x="6348187" y="2449027"/>
            <a:ext cx="2413686" cy="125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altLang="lv-LV" b="1" dirty="0">
                <a:solidFill>
                  <a:srgbClr val="00859B"/>
                </a:solidFill>
                <a:latin typeface="Calibri Light" panose="020F0302020204030204" pitchFamily="34" charset="0"/>
              </a:rPr>
              <a:t>Ražošanas paplašināšana un modernizācija</a:t>
            </a:r>
          </a:p>
        </p:txBody>
      </p:sp>
      <p:sp>
        <p:nvSpPr>
          <p:cNvPr id="42" name="Content Placeholder 1"/>
          <p:cNvSpPr txBox="1">
            <a:spLocks/>
          </p:cNvSpPr>
          <p:nvPr/>
        </p:nvSpPr>
        <p:spPr bwMode="auto">
          <a:xfrm>
            <a:off x="151273" y="2462279"/>
            <a:ext cx="2628813" cy="8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altLang="lv-LV" b="1" dirty="0">
                <a:solidFill>
                  <a:srgbClr val="00859B"/>
                </a:solidFill>
                <a:latin typeface="Calibri Light" panose="020F0302020204030204" pitchFamily="34" charset="0"/>
              </a:rPr>
              <a:t>Eksporta veicināšana</a:t>
            </a:r>
          </a:p>
        </p:txBody>
      </p:sp>
      <p:sp>
        <p:nvSpPr>
          <p:cNvPr id="43" name="Content Placeholder 1"/>
          <p:cNvSpPr txBox="1">
            <a:spLocks/>
          </p:cNvSpPr>
          <p:nvPr/>
        </p:nvSpPr>
        <p:spPr bwMode="auto">
          <a:xfrm>
            <a:off x="151273" y="4921422"/>
            <a:ext cx="2628813" cy="8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altLang="lv-LV" b="1" dirty="0">
                <a:solidFill>
                  <a:srgbClr val="00859B"/>
                </a:solidFill>
                <a:latin typeface="Calibri Light" panose="020F0302020204030204" pitchFamily="34" charset="0"/>
              </a:rPr>
              <a:t>Institucionālās vides uzlabošana</a:t>
            </a:r>
          </a:p>
        </p:txBody>
      </p:sp>
      <p:sp>
        <p:nvSpPr>
          <p:cNvPr id="44" name="Content Placeholder 1"/>
          <p:cNvSpPr txBox="1">
            <a:spLocks/>
          </p:cNvSpPr>
          <p:nvPr/>
        </p:nvSpPr>
        <p:spPr bwMode="auto">
          <a:xfrm>
            <a:off x="6624809" y="4921421"/>
            <a:ext cx="2413686" cy="8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altLang="lv-LV" b="1" dirty="0">
                <a:solidFill>
                  <a:srgbClr val="00859B"/>
                </a:solidFill>
                <a:latin typeface="Calibri Light" panose="020F0302020204030204" pitchFamily="34" charset="0"/>
              </a:rPr>
              <a:t>Inovāciju kapacitātes stiprināšana</a:t>
            </a:r>
          </a:p>
        </p:txBody>
      </p:sp>
      <p:sp>
        <p:nvSpPr>
          <p:cNvPr id="6" name="Arrow: Up 5"/>
          <p:cNvSpPr/>
          <p:nvPr/>
        </p:nvSpPr>
        <p:spPr>
          <a:xfrm rot="1492260">
            <a:off x="4689129" y="3508527"/>
            <a:ext cx="458307" cy="980596"/>
          </a:xfrm>
          <a:prstGeom prst="upArrow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74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732384" y="2122023"/>
            <a:ext cx="0" cy="3326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649985" y="2122023"/>
            <a:ext cx="0" cy="3326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4098" y="2122023"/>
            <a:ext cx="0" cy="3326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91918" y="2122023"/>
            <a:ext cx="0" cy="3326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09739" y="2122023"/>
            <a:ext cx="0" cy="3326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27559" y="2122023"/>
            <a:ext cx="0" cy="3326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1210115" y="5316792"/>
            <a:ext cx="6534726" cy="270030"/>
          </a:xfrm>
          <a:prstGeom prst="rightArrow">
            <a:avLst>
              <a:gd name="adj1" fmla="val 50000"/>
              <a:gd name="adj2" fmla="val 13773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/>
          </a:p>
        </p:txBody>
      </p:sp>
      <p:sp>
        <p:nvSpPr>
          <p:cNvPr id="12" name="TextBox 11"/>
          <p:cNvSpPr txBox="1"/>
          <p:nvPr/>
        </p:nvSpPr>
        <p:spPr>
          <a:xfrm>
            <a:off x="490757" y="5613878"/>
            <a:ext cx="71700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73906" algn="ctr"/>
                <a:tab pos="1850231" algn="ctr"/>
                <a:tab pos="2932510" algn="ctr"/>
                <a:tab pos="4013597" algn="ctr"/>
                <a:tab pos="5089922" algn="ctr"/>
                <a:tab pos="6172200" algn="ctr"/>
              </a:tabLst>
            </a:pPr>
            <a:r>
              <a:rPr lang="lv-LV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Vecums         10	20	30	40	50	60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49987" y="3616955"/>
            <a:ext cx="1816134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70AD47"/>
            </a:solidFill>
          </a:ln>
        </p:spPr>
        <p:txBody>
          <a:bodyPr wrap="square">
            <a:spAutoFit/>
          </a:bodyPr>
          <a:lstStyle/>
          <a:p>
            <a:r>
              <a:rPr lang="lv-LV" sz="1050" b="1" dirty="0">
                <a:solidFill>
                  <a:srgbClr val="70AD4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Aktīvās novecošanās stratēģijas risinājumi 50+ </a:t>
            </a:r>
            <a:endParaRPr lang="en-US" sz="1050" b="1" dirty="0">
              <a:solidFill>
                <a:srgbClr val="70AD4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2957" y="2544560"/>
            <a:ext cx="1604326" cy="57708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523378"/>
            </a:solidFill>
          </a:ln>
        </p:spPr>
        <p:txBody>
          <a:bodyPr wrap="square">
            <a:spAutoFit/>
          </a:bodyPr>
          <a:lstStyle/>
          <a:p>
            <a:r>
              <a:rPr lang="lv-LV" sz="1050" b="1" dirty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Projekti jauniešiem līdz 29 gadiem (JSPA, NVA, VIAA)</a:t>
            </a:r>
          </a:p>
        </p:txBody>
      </p:sp>
      <p:pic>
        <p:nvPicPr>
          <p:cNvPr id="15" name="Picture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6" r="16096" b="23698"/>
          <a:stretch/>
        </p:blipFill>
        <p:spPr bwMode="auto">
          <a:xfrm>
            <a:off x="8032482" y="2307862"/>
            <a:ext cx="540000" cy="6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7" t="1" r="19552" b="35521"/>
          <a:stretch/>
        </p:blipFill>
        <p:spPr bwMode="auto">
          <a:xfrm>
            <a:off x="8032482" y="3350144"/>
            <a:ext cx="540000" cy="6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4" r="17999" b="35854"/>
          <a:stretch/>
        </p:blipFill>
        <p:spPr bwMode="auto">
          <a:xfrm>
            <a:off x="8032482" y="4530368"/>
            <a:ext cx="540000" cy="6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261153" y="4764688"/>
            <a:ext cx="4563716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2E738B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sz="1050" b="1" dirty="0">
                <a:solidFill>
                  <a:srgbClr val="0B768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Atbalsts nodarbināto prasmju pilnveidošanai. STEM, rūpnieciskais dizains, datorzinātnes, loģistika, u.c. (NVO)</a:t>
            </a:r>
            <a:endParaRPr lang="en-US" sz="1050" b="1" dirty="0">
              <a:solidFill>
                <a:srgbClr val="0B768B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61153" y="4188655"/>
            <a:ext cx="4555434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2E738B"/>
            </a:solidFill>
          </a:ln>
        </p:spPr>
        <p:txBody>
          <a:bodyPr wrap="square">
            <a:spAutoFit/>
          </a:bodyPr>
          <a:lstStyle/>
          <a:p>
            <a:r>
              <a:rPr lang="lv-LV" sz="1050" b="1" dirty="0">
                <a:solidFill>
                  <a:srgbClr val="0B768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Atbalsts IKT un netehnoloģiskām apmācībām, kā arī apmācībām, lai sekmētu investoru piesaisti (LIAA, NVO)</a:t>
            </a:r>
            <a:endParaRPr lang="en-US" sz="1050" b="1" dirty="0">
              <a:solidFill>
                <a:srgbClr val="0B768B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09739" y="2066780"/>
            <a:ext cx="4406849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523378"/>
            </a:solidFill>
          </a:ln>
        </p:spPr>
        <p:txBody>
          <a:bodyPr wrap="square">
            <a:spAutoFit/>
          </a:bodyPr>
          <a:lstStyle/>
          <a:p>
            <a:r>
              <a:rPr lang="lv-LV" altLang="lv-LV" sz="1050" b="1" dirty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Nodarbināto personu profesionālās kompetences pilnveide (VIAA) </a:t>
            </a:r>
          </a:p>
          <a:p>
            <a:pPr>
              <a:tabLst>
                <a:tab pos="266700" algn="l"/>
              </a:tabLst>
            </a:pPr>
            <a:r>
              <a:rPr lang="lv-LV" altLang="lv-LV" sz="1050" b="1" i="1" dirty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prioritāri - mazkvalificētie darbinieki 45+</a:t>
            </a:r>
            <a:endParaRPr lang="lv-LV" sz="1050" b="1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07277" y="3177566"/>
            <a:ext cx="4709310" cy="25391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70AD47"/>
            </a:solidFill>
          </a:ln>
        </p:spPr>
        <p:txBody>
          <a:bodyPr wrap="square">
            <a:spAutoFit/>
          </a:bodyPr>
          <a:lstStyle/>
          <a:p>
            <a:r>
              <a:rPr lang="lv-LV" sz="1050" b="1" dirty="0">
                <a:solidFill>
                  <a:srgbClr val="70AD4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Bezdarbnieku apmācība un pārkvalifikācija (NVA)</a:t>
            </a:r>
            <a:endParaRPr lang="en-US" sz="1050" b="1" dirty="0">
              <a:solidFill>
                <a:srgbClr val="70AD4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98774" y="2457496"/>
            <a:ext cx="1620000" cy="184666"/>
          </a:xfrm>
          <a:prstGeom prst="rect">
            <a:avLst/>
          </a:prstGeom>
          <a:solidFill>
            <a:srgbClr val="523378"/>
          </a:solidFill>
          <a:ln w="6350">
            <a:solidFill>
              <a:srgbClr val="523378"/>
            </a:solidFill>
          </a:ln>
        </p:spPr>
        <p:txBody>
          <a:bodyPr wrap="square">
            <a:spAutoFit/>
          </a:bodyPr>
          <a:lstStyle/>
          <a:p>
            <a:endParaRPr lang="lv-LV" sz="600" dirty="0">
              <a:solidFill>
                <a:srgbClr val="523378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32956" y="2920333"/>
            <a:ext cx="1610561" cy="184666"/>
          </a:xfrm>
          <a:prstGeom prst="rect">
            <a:avLst/>
          </a:prstGeom>
          <a:solidFill>
            <a:srgbClr val="523378"/>
          </a:solidFill>
          <a:ln w="6350">
            <a:solidFill>
              <a:srgbClr val="523378"/>
            </a:solidFill>
          </a:ln>
        </p:spPr>
        <p:txBody>
          <a:bodyPr wrap="square">
            <a:spAutoFit/>
          </a:bodyPr>
          <a:lstStyle/>
          <a:p>
            <a:endParaRPr lang="lv-LV" sz="600" dirty="0">
              <a:solidFill>
                <a:srgbClr val="523378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07277" y="3377224"/>
            <a:ext cx="4705262" cy="184666"/>
          </a:xfrm>
          <a:prstGeom prst="rect">
            <a:avLst/>
          </a:prstGeom>
          <a:solidFill>
            <a:srgbClr val="70AD47"/>
          </a:solidFill>
          <a:ln w="6350">
            <a:solidFill>
              <a:srgbClr val="523378"/>
            </a:solidFill>
          </a:ln>
        </p:spPr>
        <p:txBody>
          <a:bodyPr wrap="square">
            <a:spAutoFit/>
          </a:bodyPr>
          <a:lstStyle/>
          <a:p>
            <a:endParaRPr lang="lv-LV" sz="600" dirty="0">
              <a:solidFill>
                <a:srgbClr val="523378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49983" y="3981501"/>
            <a:ext cx="1816137" cy="158238"/>
          </a:xfrm>
          <a:prstGeom prst="rect">
            <a:avLst/>
          </a:prstGeom>
          <a:solidFill>
            <a:srgbClr val="70AD47"/>
          </a:solidFill>
          <a:ln w="6350">
            <a:solidFill>
              <a:srgbClr val="523378"/>
            </a:solidFill>
          </a:ln>
        </p:spPr>
        <p:txBody>
          <a:bodyPr wrap="square">
            <a:spAutoFit/>
          </a:bodyPr>
          <a:lstStyle/>
          <a:p>
            <a:endParaRPr lang="lv-LV" sz="600" dirty="0">
              <a:solidFill>
                <a:srgbClr val="523378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60532" y="4554277"/>
            <a:ext cx="4552007" cy="184666"/>
          </a:xfrm>
          <a:prstGeom prst="rect">
            <a:avLst/>
          </a:prstGeom>
          <a:solidFill>
            <a:srgbClr val="05A2B3"/>
          </a:solidFill>
          <a:ln w="6350">
            <a:solidFill>
              <a:srgbClr val="523378"/>
            </a:solidFill>
          </a:ln>
        </p:spPr>
        <p:txBody>
          <a:bodyPr wrap="square">
            <a:spAutoFit/>
          </a:bodyPr>
          <a:lstStyle/>
          <a:p>
            <a:endParaRPr lang="lv-LV" sz="600" dirty="0">
              <a:solidFill>
                <a:srgbClr val="523378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60772" y="5120776"/>
            <a:ext cx="4564097" cy="184666"/>
          </a:xfrm>
          <a:prstGeom prst="rect">
            <a:avLst/>
          </a:prstGeom>
          <a:solidFill>
            <a:srgbClr val="05A2B3"/>
          </a:solidFill>
          <a:ln w="6350">
            <a:solidFill>
              <a:srgbClr val="523378"/>
            </a:solidFill>
          </a:ln>
        </p:spPr>
        <p:txBody>
          <a:bodyPr wrap="square">
            <a:spAutoFit/>
          </a:bodyPr>
          <a:lstStyle/>
          <a:p>
            <a:endParaRPr lang="lv-LV" sz="600" dirty="0">
              <a:solidFill>
                <a:srgbClr val="523378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0757" y="6342993"/>
            <a:ext cx="8292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Pieaugušo izglītības sistēma, kas spēj ātri pielāgoties tirgus vajadzībām.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66015" y="6477000"/>
            <a:ext cx="635000" cy="304800"/>
          </a:xfrm>
        </p:spPr>
        <p:txBody>
          <a:bodyPr/>
          <a:lstStyle/>
          <a:p>
            <a:fld id="{BB52BD7A-E27C-4D8B-9BA7-C703671C96E0}" type="slidenum">
              <a:rPr lang="en-US" altLang="lv-LV"/>
              <a:pPr/>
              <a:t>17</a:t>
            </a:fld>
            <a:endParaRPr lang="en-US" altLang="lv-LV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2419884" y="227176"/>
            <a:ext cx="6096000" cy="1036638"/>
          </a:xfrm>
        </p:spPr>
        <p:txBody>
          <a:bodyPr anchor="b">
            <a:normAutofit/>
          </a:bodyPr>
          <a:lstStyle/>
          <a:p>
            <a:r>
              <a:rPr lang="lv-LV" alt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Darbaspēka problēmu risinājumi </a:t>
            </a:r>
            <a:r>
              <a:rPr lang="lv-LV" altLang="lv-LV" sz="20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(1)</a:t>
            </a:r>
            <a:endParaRPr lang="lv-LV" altLang="lv-LV" sz="2800" b="0" cap="all" dirty="0">
              <a:solidFill>
                <a:srgbClr val="228B9D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10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b="0" cap="all" dirty="0">
                <a:solidFill>
                  <a:srgbClr val="228B9D"/>
                </a:solidFill>
                <a:latin typeface="Segoe UI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Lielāks uzsvars uz konkrētas profesijas apguvi</a:t>
            </a:r>
          </a:p>
        </p:txBody>
      </p:sp>
      <p:pic>
        <p:nvPicPr>
          <p:cNvPr id="5" name="Picture 4" descr="Screen Shot 2016-12-04 at 14.30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3419"/>
            <a:ext cx="9144000" cy="3806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4123" y="1762291"/>
            <a:ext cx="6986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NVA apmācībās mazs skaits profesionālo apmācību neskatoties uz to, ka tās ir visefektīvākās</a:t>
            </a:r>
            <a:endParaRPr lang="lv-LV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97289" y="3843402"/>
            <a:ext cx="651839" cy="30342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729102" y="6338960"/>
            <a:ext cx="17363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lv-LV" sz="10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Latvijas Bankas prezentācija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95267" y="6451645"/>
            <a:ext cx="395538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5567A7-0F9D-442F-83E6-775795910048}" type="slidenum">
              <a:rPr lang="en-US" altLang="lv-LV" sz="1000">
                <a:latin typeface="Calibri" panose="020F0502020204030204" pitchFamily="34" charset="0"/>
              </a:rPr>
              <a:pPr>
                <a:defRPr/>
              </a:pPr>
              <a:t>18</a:t>
            </a:fld>
            <a:endParaRPr lang="en-US" altLang="lv-LV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61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19884" y="227176"/>
            <a:ext cx="6096000" cy="1036638"/>
          </a:xfrm>
        </p:spPr>
        <p:txBody>
          <a:bodyPr anchor="b">
            <a:normAutofit/>
          </a:bodyPr>
          <a:lstStyle/>
          <a:p>
            <a:r>
              <a:rPr lang="lv-LV" alt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Darbaspēka problēmu risinājumi </a:t>
            </a:r>
            <a:r>
              <a:rPr lang="lv-LV" altLang="lv-LV" sz="20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(2)</a:t>
            </a:r>
            <a:endParaRPr lang="lv-LV" altLang="lv-LV" sz="2800" b="0" cap="all" dirty="0">
              <a:solidFill>
                <a:srgbClr val="228B9D"/>
              </a:solidFill>
              <a:latin typeface="Segoe UI" panose="020B0502040204020203" pitchFamily="34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8695267" y="6451645"/>
            <a:ext cx="395538" cy="304800"/>
          </a:xfrm>
        </p:spPr>
        <p:txBody>
          <a:bodyPr/>
          <a:lstStyle/>
          <a:p>
            <a:pPr>
              <a:defRPr/>
            </a:pPr>
            <a:fld id="{895567A7-0F9D-442F-83E6-775795910048}" type="slidenum">
              <a:rPr lang="en-US" altLang="lv-LV" sz="1000">
                <a:latin typeface="Calibri" panose="020F0502020204030204" pitchFamily="34" charset="0"/>
              </a:rPr>
              <a:pPr>
                <a:defRPr/>
              </a:pPr>
              <a:t>19</a:t>
            </a:fld>
            <a:endParaRPr lang="en-US" altLang="lv-LV" sz="100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89660" y="1904904"/>
            <a:ext cx="8021680" cy="42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350838" indent="-350838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731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430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29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Ekonomikas ministrija</a:t>
            </a:r>
          </a:p>
          <a:p>
            <a:pPr>
              <a:buClr>
                <a:srgbClr val="00859B"/>
              </a:buClr>
              <a:buFont typeface="Wingdings" panose="05000000000000000000" pitchFamily="2" charset="2"/>
              <a:buChar char="q"/>
            </a:pPr>
            <a:r>
              <a:rPr lang="lv-LV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atbilstoši Imigrācijas likuma normām izstrādāts profesiju saraksts augsti kvalificētu speciālistu atvieglotai piesaistei no trešajām valstīm.</a:t>
            </a:r>
          </a:p>
          <a:p>
            <a:pPr>
              <a:buClr>
                <a:srgbClr val="00859B"/>
              </a:buClr>
              <a:buFont typeface="Wingdings" panose="05000000000000000000" pitchFamily="2" charset="2"/>
              <a:buChar char="q"/>
            </a:pPr>
            <a:r>
              <a:rPr lang="lv-LV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nozaru stratēģijas un </a:t>
            </a:r>
            <a:r>
              <a:rPr lang="lv-LV" sz="1800" i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foresight</a:t>
            </a:r>
            <a:r>
              <a:rPr lang="lv-LV" sz="18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v-LV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pētījumi, kā pamats formālās izglītības piedāvājuma veidošanai.</a:t>
            </a:r>
          </a:p>
          <a:p>
            <a:endParaRPr lang="lv-LV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lv-LV" sz="1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Izglītības un zinātnes ministrija</a:t>
            </a:r>
          </a:p>
          <a:p>
            <a:pPr>
              <a:buClr>
                <a:srgbClr val="00859B"/>
              </a:buClr>
              <a:buFont typeface="Wingdings" panose="05000000000000000000" pitchFamily="2" charset="2"/>
              <a:buChar char="q"/>
            </a:pPr>
            <a:r>
              <a:rPr lang="lv-LV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izglītības pārvaldības un finansēšanas sistēmas sakārtošana, fokuss uz izglītības kvalitāti</a:t>
            </a:r>
          </a:p>
          <a:p>
            <a:pPr>
              <a:buClr>
                <a:srgbClr val="00859B"/>
              </a:buClr>
              <a:buFont typeface="Wingdings" panose="05000000000000000000" pitchFamily="2" charset="2"/>
              <a:buChar char="q"/>
            </a:pPr>
            <a:r>
              <a:rPr lang="lv-LV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profesionālās izglītības iestādes kā aktīvi izglītības tirgus dalībnieki, stimuli to sadarbībai ar privāto sektoru</a:t>
            </a:r>
          </a:p>
          <a:p>
            <a:pPr>
              <a:buClr>
                <a:srgbClr val="00859B"/>
              </a:buClr>
              <a:buFont typeface="Wingdings" panose="05000000000000000000" pitchFamily="2" charset="2"/>
              <a:buChar char="q"/>
            </a:pPr>
            <a:r>
              <a:rPr lang="lv-LV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Augstākā izglītībā sasaiste ar tautsaimniecības vajadzībām, kvalificētu speciālistu skaita pieaugums. Vismaz 24% absolventu jābūt kvalifikācijai </a:t>
            </a:r>
            <a:r>
              <a:rPr lang="lv-LV" sz="18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STEM</a:t>
            </a:r>
            <a:r>
              <a:rPr lang="lv-LV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jomās ar tendenci palielināties turpmākajos gados </a:t>
            </a:r>
          </a:p>
          <a:p>
            <a:pPr marL="0" indent="0">
              <a:buNone/>
            </a:pPr>
            <a:endParaRPr lang="lv-LV" sz="1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lv-LV" sz="1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1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28364" y="6477000"/>
            <a:ext cx="376604" cy="304800"/>
          </a:xfrm>
        </p:spPr>
        <p:txBody>
          <a:bodyPr/>
          <a:lstStyle/>
          <a:p>
            <a:pPr>
              <a:defRPr/>
            </a:pPr>
            <a:fld id="{895567A7-0F9D-442F-83E6-775795910048}" type="slidenum">
              <a:rPr lang="en-US" altLang="lv-LV" sz="1000">
                <a:latin typeface="Calibri Light" panose="020F0302020204030204" pitchFamily="34" charset="0"/>
              </a:rPr>
              <a:pPr>
                <a:defRPr/>
              </a:pPr>
              <a:t>2</a:t>
            </a:fld>
            <a:endParaRPr lang="en-US" altLang="lv-LV" sz="1000" dirty="0">
              <a:latin typeface="Calibri Light" panose="020F03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65680" y="383133"/>
            <a:ext cx="6686888" cy="937027"/>
          </a:xfrm>
        </p:spPr>
        <p:txBody>
          <a:bodyPr anchor="b">
            <a:noAutofit/>
          </a:bodyPr>
          <a:lstStyle/>
          <a:p>
            <a:r>
              <a:rPr lang="lv-LV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Latvijas ekonomika aug</a:t>
            </a:r>
            <a:endParaRPr lang="lv-LV" altLang="lv-LV" b="0" cap="all" dirty="0">
              <a:solidFill>
                <a:srgbClr val="228B9D"/>
              </a:solidFill>
              <a:latin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232" y="2202377"/>
            <a:ext cx="1698476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75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Ekonomikas izaugsme paātrinās</a:t>
            </a:r>
          </a:p>
          <a:p>
            <a:pPr algn="ctr"/>
            <a:r>
              <a:rPr lang="lv-LV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+4%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15528983"/>
              </p:ext>
            </p:extLst>
          </p:nvPr>
        </p:nvGraphicFramePr>
        <p:xfrm>
          <a:off x="120812" y="3519181"/>
          <a:ext cx="1665126" cy="214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11708" y="2202377"/>
            <a:ext cx="1821459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75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Strauji attīstās apstrādes rūpniecība</a:t>
            </a:r>
          </a:p>
          <a:p>
            <a:pPr algn="ctr"/>
            <a:r>
              <a:rPr lang="lv-LV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+8,5%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93783" y="2202377"/>
            <a:ext cx="1698476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75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Stabili aug </a:t>
            </a:r>
          </a:p>
          <a:p>
            <a:pPr algn="ctr"/>
            <a:r>
              <a:rPr lang="lv-LV" sz="1275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eksports</a:t>
            </a:r>
          </a:p>
          <a:p>
            <a:pPr algn="ctr"/>
            <a:r>
              <a:rPr lang="lv-LV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+5%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998755836"/>
              </p:ext>
            </p:extLst>
          </p:nvPr>
        </p:nvGraphicFramePr>
        <p:xfrm>
          <a:off x="1953133" y="3519181"/>
          <a:ext cx="1665126" cy="214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799689204"/>
              </p:ext>
            </p:extLst>
          </p:nvPr>
        </p:nvGraphicFramePr>
        <p:xfrm>
          <a:off x="3754397" y="3519093"/>
          <a:ext cx="1665126" cy="214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488609165"/>
              </p:ext>
            </p:extLst>
          </p:nvPr>
        </p:nvGraphicFramePr>
        <p:xfrm>
          <a:off x="5561126" y="3526237"/>
          <a:ext cx="1665126" cy="214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307039983"/>
              </p:ext>
            </p:extLst>
          </p:nvPr>
        </p:nvGraphicFramePr>
        <p:xfrm>
          <a:off x="7366544" y="3519092"/>
          <a:ext cx="1665126" cy="214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5419523" y="2213320"/>
            <a:ext cx="191596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280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Investīcijas atsākušas augt</a:t>
            </a:r>
          </a:p>
          <a:p>
            <a:pPr algn="ctr"/>
            <a:r>
              <a:rPr lang="lv-LV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+17,5%</a:t>
            </a:r>
          </a:p>
        </p:txBody>
      </p:sp>
      <p:sp>
        <p:nvSpPr>
          <p:cNvPr id="3" name="Rectangle 2"/>
          <p:cNvSpPr/>
          <p:nvPr/>
        </p:nvSpPr>
        <p:spPr>
          <a:xfrm>
            <a:off x="7366544" y="2213320"/>
            <a:ext cx="167361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280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Privātais </a:t>
            </a:r>
            <a:br>
              <a:rPr lang="lv-LV" sz="1280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sz="1280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patēriņš</a:t>
            </a:r>
            <a:br>
              <a:rPr lang="lv-LV" sz="1280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+4,4%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532414989"/>
              </p:ext>
            </p:extLst>
          </p:nvPr>
        </p:nvGraphicFramePr>
        <p:xfrm>
          <a:off x="5534223" y="3512744"/>
          <a:ext cx="1665126" cy="214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463135250"/>
              </p:ext>
            </p:extLst>
          </p:nvPr>
        </p:nvGraphicFramePr>
        <p:xfrm>
          <a:off x="7335487" y="3526237"/>
          <a:ext cx="1665126" cy="214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3130" y="5671029"/>
            <a:ext cx="12184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2017.gada 1.pusgads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53133" y="5671029"/>
            <a:ext cx="12184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2017.gada 1.pusgads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64308" y="5663651"/>
            <a:ext cx="12184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2017.gada 1.pusgads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24311" y="5663651"/>
            <a:ext cx="12184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2017.gada 1.pusgads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87982" y="5657536"/>
            <a:ext cx="12184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2017.gada 1.pusgads</a:t>
            </a:r>
          </a:p>
        </p:txBody>
      </p:sp>
    </p:spTree>
    <p:extLst>
      <p:ext uri="{BB962C8B-B14F-4D97-AF65-F5344CB8AC3E}">
        <p14:creationId xmlns:p14="http://schemas.microsoft.com/office/powerpoint/2010/main" val="3119889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926454" y="333286"/>
            <a:ext cx="6952627" cy="874077"/>
          </a:xfrm>
        </p:spPr>
        <p:txBody>
          <a:bodyPr anchor="b">
            <a:noAutofit/>
          </a:bodyPr>
          <a:lstStyle/>
          <a:p>
            <a:r>
              <a:rPr 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īres tirgus sakārtošana darbaspēka mobilitātes veicināšanai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28364" y="6477000"/>
            <a:ext cx="376604" cy="304800"/>
          </a:xfrm>
        </p:spPr>
        <p:txBody>
          <a:bodyPr/>
          <a:lstStyle/>
          <a:p>
            <a:pPr>
              <a:defRPr/>
            </a:pPr>
            <a:fld id="{895567A7-0F9D-442F-83E6-775795910048}" type="slidenum">
              <a:rPr lang="en-US" altLang="lv-LV" sz="1000">
                <a:latin typeface="Calibri Light" panose="020F0302020204030204" pitchFamily="34" charset="0"/>
              </a:rPr>
              <a:pPr>
                <a:defRPr/>
              </a:pPr>
              <a:t>20</a:t>
            </a:fld>
            <a:endParaRPr lang="en-US" altLang="lv-LV" sz="1000" dirty="0">
              <a:latin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927" y="1989227"/>
            <a:ext cx="837164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859B"/>
              </a:buClr>
              <a:buFont typeface="Wingdings" panose="05000000000000000000" pitchFamily="2" charset="2"/>
              <a:buChar char="q"/>
            </a:pPr>
            <a:r>
              <a:rPr lang="lv-LV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atbalsta pasākumi </a:t>
            </a:r>
            <a:r>
              <a:rPr lang="lv-LV" sz="1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zemo izmaksu īres mājokļiem</a:t>
            </a:r>
            <a:r>
              <a:rPr lang="lv-LV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teritorijās ar pieaugošo nodarbinātību - plānots:</a:t>
            </a:r>
          </a:p>
          <a:p>
            <a:pPr marL="541338" indent="-171450">
              <a:spcBef>
                <a:spcPts val="0"/>
              </a:spcBef>
              <a:spcAft>
                <a:spcPts val="0"/>
              </a:spcAft>
              <a:buClr>
                <a:srgbClr val="00859B"/>
              </a:buClr>
              <a:buFont typeface="Courier New" panose="02070309020205020404" pitchFamily="49" charset="0"/>
              <a:buChar char="o"/>
            </a:pPr>
            <a:r>
              <a:rPr lang="lv-LV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ieviest finanšu instrumentu, kas veicinātu dzīvojamā fonda attīstību un saglabāšanu;</a:t>
            </a:r>
          </a:p>
          <a:p>
            <a:pPr marL="541338" indent="-171450">
              <a:spcBef>
                <a:spcPts val="0"/>
              </a:spcBef>
              <a:spcAft>
                <a:spcPts val="0"/>
              </a:spcAft>
              <a:buClr>
                <a:srgbClr val="00859B"/>
              </a:buClr>
              <a:buFont typeface="Courier New" panose="02070309020205020404" pitchFamily="49" charset="0"/>
              <a:buChar char="o"/>
            </a:pPr>
            <a:r>
              <a:rPr lang="lv-LV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rast risinājumu īres mājokļu pieejamības palielināšanai;</a:t>
            </a:r>
          </a:p>
          <a:p>
            <a:pPr marL="541338" indent="-171450">
              <a:spcBef>
                <a:spcPts val="0"/>
              </a:spcBef>
              <a:spcAft>
                <a:spcPts val="0"/>
              </a:spcAft>
              <a:buClr>
                <a:srgbClr val="00859B"/>
              </a:buClr>
              <a:buFont typeface="Courier New" panose="02070309020205020404" pitchFamily="49" charset="0"/>
              <a:buChar char="o"/>
            </a:pPr>
            <a:r>
              <a:rPr lang="lv-LV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mājokļu atbalsta programmas turpmākā nodrošināšana un līdz ar 2018.g. pirmo pusi subjektu loka paplašināšana uz personām, kas ieguvušas profesionālo vai augstāko izglītību un nepārsniedz 35 gadu vecumu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Clr>
                <a:srgbClr val="00859B"/>
              </a:buClr>
              <a:buFont typeface="Wingdings" panose="05000000000000000000" pitchFamily="2" charset="2"/>
              <a:buChar char="q"/>
            </a:pPr>
            <a:r>
              <a:rPr lang="lv-LV" sz="1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Jauns īres tirgus regulējums </a:t>
            </a:r>
            <a:r>
              <a:rPr lang="lv-LV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(publiskai apspriedei nodots Dzīvojamo telpu īres likumprojekts)</a:t>
            </a:r>
            <a:endParaRPr lang="lv-LV" sz="1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Clr>
                <a:srgbClr val="00859B"/>
              </a:buClr>
              <a:buFont typeface="Wingdings" panose="05000000000000000000" pitchFamily="2" charset="2"/>
              <a:buChar char="q"/>
            </a:pPr>
            <a:r>
              <a:rPr lang="lv-LV" sz="1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Grozījumi Būvniecības likumā </a:t>
            </a:r>
            <a:r>
              <a:rPr lang="lv-LV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(stājās spēkā 10.07.2017.)</a:t>
            </a:r>
          </a:p>
          <a:p>
            <a:pPr marL="541338" indent="-171450">
              <a:spcBef>
                <a:spcPts val="0"/>
              </a:spcBef>
              <a:spcAft>
                <a:spcPts val="0"/>
              </a:spcAft>
              <a:buClr>
                <a:srgbClr val="00859B"/>
              </a:buClr>
              <a:buFont typeface="Courier New" panose="02070309020205020404" pitchFamily="49" charset="0"/>
              <a:buChar char="o"/>
            </a:pPr>
            <a:r>
              <a:rPr lang="lv-LV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samazina administratīvo slogu būvniecības ieceres izmaiņu saskaņošanā;</a:t>
            </a:r>
          </a:p>
          <a:p>
            <a:pPr marL="541338" indent="-171450">
              <a:spcBef>
                <a:spcPts val="0"/>
              </a:spcBef>
              <a:spcAft>
                <a:spcPts val="0"/>
              </a:spcAft>
              <a:buClr>
                <a:srgbClr val="00859B"/>
              </a:buClr>
              <a:buFont typeface="Courier New" panose="02070309020205020404" pitchFamily="49" charset="0"/>
              <a:buChar char="o"/>
            </a:pPr>
            <a:r>
              <a:rPr lang="lv-LV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atvieglo saskaņošanas kārtību atkāpēm no būvnormatīvos noteiktajām tehniskajām prasībām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Clr>
                <a:srgbClr val="00859B"/>
              </a:buClr>
              <a:buFont typeface="Wingdings" panose="05000000000000000000" pitchFamily="2" charset="2"/>
              <a:buChar char="q"/>
            </a:pPr>
            <a:r>
              <a:rPr lang="lv-LV" sz="1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Būvniecības procesa administratīvā sloga mazināšana</a:t>
            </a:r>
            <a:r>
              <a:rPr lang="lv-LV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541338" indent="-171450">
              <a:spcBef>
                <a:spcPts val="0"/>
              </a:spcBef>
              <a:spcAft>
                <a:spcPts val="0"/>
              </a:spcAft>
              <a:buClr>
                <a:srgbClr val="00859B"/>
              </a:buClr>
              <a:buFont typeface="Courier New" panose="02070309020205020404" pitchFamily="49" charset="0"/>
              <a:buChar char="o"/>
            </a:pPr>
            <a:r>
              <a:rPr lang="lv-LV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tiek plānots konkretizēt būvvaldes kompetenci, tādējādi samazinot iesniedzamo dokumentu skaitu un gadījumus, kuros nepieciešams saņemt saskaņojumu no būvvaldes</a:t>
            </a:r>
            <a:r>
              <a:rPr lang="lv-LV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2269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2421155" y="333286"/>
            <a:ext cx="6457926" cy="874077"/>
          </a:xfrm>
        </p:spPr>
        <p:txBody>
          <a:bodyPr anchor="b">
            <a:noAutofit/>
          </a:bodyPr>
          <a:lstStyle/>
          <a:p>
            <a:r>
              <a:rPr 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Budžeta sabalansēšana un uzkrājumu veidošana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28364" y="6477000"/>
            <a:ext cx="376604" cy="304800"/>
          </a:xfrm>
        </p:spPr>
        <p:txBody>
          <a:bodyPr/>
          <a:lstStyle/>
          <a:p>
            <a:pPr>
              <a:defRPr/>
            </a:pPr>
            <a:fld id="{895567A7-0F9D-442F-83E6-775795910048}" type="slidenum">
              <a:rPr lang="en-US" altLang="lv-LV" sz="1000">
                <a:latin typeface="Calibri Light" panose="020F0302020204030204" pitchFamily="34" charset="0"/>
              </a:rPr>
              <a:pPr>
                <a:defRPr/>
              </a:pPr>
              <a:t>21</a:t>
            </a:fld>
            <a:endParaRPr lang="en-US" altLang="lv-LV" sz="1000" dirty="0">
              <a:latin typeface="Calibri Light" panose="020F0302020204030204" pitchFamily="34" charset="0"/>
            </a:endParaRPr>
          </a:p>
        </p:txBody>
      </p:sp>
      <p:graphicFrame>
        <p:nvGraphicFramePr>
          <p:cNvPr id="5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33360788"/>
              </p:ext>
            </p:extLst>
          </p:nvPr>
        </p:nvGraphicFramePr>
        <p:xfrm>
          <a:off x="514905" y="1825624"/>
          <a:ext cx="3822150" cy="442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12"/>
          <p:cNvSpPr txBox="1">
            <a:spLocks/>
          </p:cNvSpPr>
          <p:nvPr/>
        </p:nvSpPr>
        <p:spPr>
          <a:xfrm>
            <a:off x="4783546" y="2805344"/>
            <a:ext cx="3944818" cy="3281494"/>
          </a:xfrm>
          <a:prstGeom prst="rect">
            <a:avLst/>
          </a:prstGeom>
        </p:spPr>
        <p:txBody>
          <a:bodyPr>
            <a:normAutofit/>
          </a:bodyPr>
          <a:lstStyle>
            <a:lvl1pPr marL="350838" indent="-350838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92100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859B"/>
              </a:buClr>
              <a:buFont typeface="Wingdings" panose="05000000000000000000" pitchFamily="2" charset="2"/>
              <a:buChar char="q"/>
            </a:pPr>
            <a:r>
              <a:rPr lang="lv-LV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 2018. gada ekonomika pieaugs virs tās potenciāla, radot izlaižu starpību. Tādējādi pat reālās izaugsmes temps 3,2% apmērā valdībai liks uzstādīt ambiciozākus budžeta bilances mērķus ar mazāku deficītu un pat pārpalikumu 2023.- 2024. gadam. 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93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27" y="1386220"/>
            <a:ext cx="3019888" cy="1036642"/>
          </a:xfrm>
        </p:spPr>
        <p:txBody>
          <a:bodyPr>
            <a:normAutofit fontScale="90000"/>
          </a:bodyPr>
          <a:lstStyle/>
          <a:p>
            <a:r>
              <a:rPr 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Rīgas ekonomiskais potenciāls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618738" y="6461131"/>
            <a:ext cx="440924" cy="304800"/>
          </a:xfrm>
        </p:spPr>
        <p:txBody>
          <a:bodyPr/>
          <a:lstStyle/>
          <a:p>
            <a:fld id="{488C7B1D-7665-480A-82ED-44255CBD4A1E}" type="slidenum">
              <a:rPr lang="en-US" altLang="lv-LV" smtClean="0"/>
              <a:pPr/>
              <a:t>22</a:t>
            </a:fld>
            <a:endParaRPr lang="en-US" altLang="lv-LV" dirty="0"/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292" y="0"/>
            <a:ext cx="6781462" cy="686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2763220"/>
            <a:ext cx="3373515" cy="354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090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859B"/>
              </a:buClr>
              <a:buFont typeface="Wingdings" panose="05000000000000000000" pitchFamily="2" charset="2"/>
              <a:buChar char="q"/>
            </a:pPr>
            <a:r>
              <a:rPr lang="lv-LV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Rīgas reģions savā </a:t>
            </a:r>
            <a:r>
              <a:rPr lang="lv-LV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konkurētspējā atpaliek </a:t>
            </a:r>
            <a:r>
              <a:rPr lang="lv-LV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 citiem Baltijas jūras reģiona centriem, t.sk. Tallinas un Viļņas</a:t>
            </a:r>
          </a:p>
          <a:p>
            <a:pPr marL="466090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859B"/>
              </a:buClr>
              <a:buFont typeface="Wingdings" panose="05000000000000000000" pitchFamily="2" charset="2"/>
              <a:buChar char="q"/>
            </a:pPr>
            <a:r>
              <a:rPr lang="lv-LV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Rīgas reģiona </a:t>
            </a:r>
            <a:r>
              <a:rPr lang="lv-LV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pārvaldība, sadarbība</a:t>
            </a:r>
            <a:r>
              <a:rPr lang="lv-LV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starp Rīgu un tām pašvaldībām, no kurām cilvēki dodas strādāt uz Rīgu – mājokļa pieejamība, sociālie pakalpojumi, transporta infrastruktūra.</a:t>
            </a:r>
          </a:p>
        </p:txBody>
      </p:sp>
    </p:spTree>
    <p:extLst>
      <p:ext uri="{BB962C8B-B14F-4D97-AF65-F5344CB8AC3E}">
        <p14:creationId xmlns:p14="http://schemas.microsoft.com/office/powerpoint/2010/main" val="2234644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3479800"/>
            <a:ext cx="7772400" cy="63927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lv-LV" altLang="lv-LV" sz="3600" dirty="0">
                <a:solidFill>
                  <a:srgbClr val="228B9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PALDIES!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lv-LV" altLang="lv-LV" sz="3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4902200"/>
            <a:ext cx="7772400" cy="16430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buFont typeface="Arial" charset="0"/>
              <a:buNone/>
              <a:tabLst>
                <a:tab pos="984250" algn="l"/>
              </a:tabLst>
              <a:defRPr/>
            </a:pPr>
            <a:r>
              <a:rPr lang="lv-LV" altLang="lv-LV" b="1" dirty="0">
                <a:cs typeface="Arial" pitchFamily="34" charset="0"/>
              </a:rPr>
              <a:t>Ekonomikas ministrija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buFont typeface="Arial" charset="0"/>
              <a:buNone/>
              <a:tabLst>
                <a:tab pos="984250" algn="l"/>
              </a:tabLst>
              <a:defRPr/>
            </a:pPr>
            <a:r>
              <a:rPr lang="lv-LV" altLang="lv-LV" dirty="0">
                <a:cs typeface="Arial" pitchFamily="34" charset="0"/>
              </a:rPr>
              <a:t>Adrese: Brīvības iela 55, Rīga, LV-1519</a:t>
            </a:r>
            <a:br>
              <a:rPr lang="lv-LV" altLang="lv-LV" dirty="0">
                <a:cs typeface="Arial" pitchFamily="34" charset="0"/>
              </a:rPr>
            </a:br>
            <a:r>
              <a:rPr lang="lv-LV" altLang="lv-LV" dirty="0">
                <a:cs typeface="Arial" pitchFamily="34" charset="0"/>
              </a:rPr>
              <a:t>Tālrunis: +371 6 7013 100</a:t>
            </a:r>
            <a:br>
              <a:rPr lang="lv-LV" altLang="lv-LV" dirty="0">
                <a:cs typeface="Arial" pitchFamily="34" charset="0"/>
              </a:rPr>
            </a:br>
            <a:r>
              <a:rPr lang="lv-LV" altLang="lv-LV" dirty="0">
                <a:cs typeface="Arial" pitchFamily="34" charset="0"/>
              </a:rPr>
              <a:t>Fakss: +371 6 7280 882</a:t>
            </a:r>
            <a:br>
              <a:rPr lang="lv-LV" altLang="lv-LV" dirty="0">
                <a:solidFill>
                  <a:srgbClr val="005374"/>
                </a:solidFill>
                <a:cs typeface="Arial" pitchFamily="34" charset="0"/>
              </a:rPr>
            </a:br>
            <a:r>
              <a:rPr lang="lv-LV" altLang="lv-LV" dirty="0">
                <a:cs typeface="Arial" pitchFamily="34" charset="0"/>
              </a:rPr>
              <a:t>E-pasts:</a:t>
            </a:r>
            <a:r>
              <a:rPr lang="lv-LV" altLang="lv-LV" dirty="0">
                <a:solidFill>
                  <a:srgbClr val="83D7EA"/>
                </a:solidFill>
                <a:cs typeface="Arial" pitchFamily="34" charset="0"/>
              </a:rPr>
              <a:t> </a:t>
            </a:r>
            <a:r>
              <a:rPr lang="lv-LV" altLang="lv-LV" dirty="0" err="1">
                <a:solidFill>
                  <a:srgbClr val="83D7EA"/>
                </a:solidFill>
                <a:cs typeface="Arial" pitchFamily="34" charset="0"/>
                <a:hlinkClick r:id="rId2"/>
              </a:rPr>
              <a:t>pasts@em.gov.lv</a:t>
            </a:r>
            <a:endParaRPr lang="lv-LV" altLang="lv-LV" dirty="0">
              <a:solidFill>
                <a:srgbClr val="83D7EA"/>
              </a:solidFill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buFont typeface="Arial" charset="0"/>
              <a:buNone/>
              <a:tabLst>
                <a:tab pos="984250" algn="l"/>
              </a:tabLst>
              <a:defRPr/>
            </a:pPr>
            <a:r>
              <a:rPr lang="lv-LV" altLang="lv-LV" dirty="0" err="1">
                <a:cs typeface="Arial" pitchFamily="34" charset="0"/>
              </a:rPr>
              <a:t>Mājaslapa</a:t>
            </a:r>
            <a:r>
              <a:rPr lang="lv-LV" altLang="lv-LV" dirty="0">
                <a:cs typeface="Arial" pitchFamily="34" charset="0"/>
              </a:rPr>
              <a:t>:</a:t>
            </a:r>
            <a:r>
              <a:rPr lang="lv-LV" altLang="lv-LV" dirty="0">
                <a:solidFill>
                  <a:srgbClr val="005374"/>
                </a:solidFill>
                <a:cs typeface="Arial" pitchFamily="34" charset="0"/>
              </a:rPr>
              <a:t> </a:t>
            </a:r>
            <a:r>
              <a:rPr lang="lv-LV" altLang="lv-LV" dirty="0" err="1">
                <a:solidFill>
                  <a:srgbClr val="005374"/>
                </a:solidFill>
                <a:cs typeface="Arial" pitchFamily="34" charset="0"/>
                <a:hlinkClick r:id="rId3"/>
              </a:rPr>
              <a:t>www.em.gov.lv</a:t>
            </a:r>
            <a:endParaRPr lang="lv-LV" altLang="lv-LV" dirty="0">
              <a:solidFill>
                <a:srgbClr val="005374"/>
              </a:solidFill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buFont typeface="Arial" charset="0"/>
              <a:buNone/>
              <a:tabLst>
                <a:tab pos="984250" algn="l"/>
              </a:tabLst>
              <a:defRPr/>
            </a:pPr>
            <a:r>
              <a:rPr lang="lv-LV" altLang="lv-LV" dirty="0" err="1">
                <a:cs typeface="Arial" pitchFamily="34" charset="0"/>
              </a:rPr>
              <a:t>Twitter</a:t>
            </a:r>
            <a:r>
              <a:rPr lang="lv-LV" altLang="lv-LV" dirty="0">
                <a:cs typeface="Arial" pitchFamily="34" charset="0"/>
              </a:rPr>
              <a:t>: @</a:t>
            </a:r>
            <a:r>
              <a:rPr lang="lv-LV" altLang="lv-LV" dirty="0" err="1">
                <a:cs typeface="Arial" pitchFamily="34" charset="0"/>
              </a:rPr>
              <a:t>EM_gov_lv</a:t>
            </a:r>
            <a:r>
              <a:rPr lang="lv-LV" altLang="lv-LV" dirty="0">
                <a:cs typeface="Arial" pitchFamily="34" charset="0"/>
              </a:rPr>
              <a:t>, @</a:t>
            </a:r>
            <a:r>
              <a:rPr lang="lv-LV" altLang="lv-LV" dirty="0" err="1">
                <a:cs typeface="Arial" pitchFamily="34" charset="0"/>
              </a:rPr>
              <a:t>siltinam</a:t>
            </a:r>
            <a:endParaRPr lang="lv-LV" altLang="lv-LV" dirty="0"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buFont typeface="Arial" charset="0"/>
              <a:buNone/>
              <a:tabLst>
                <a:tab pos="984250" algn="l"/>
              </a:tabLst>
              <a:defRPr/>
            </a:pPr>
            <a:r>
              <a:rPr lang="lv-LV" altLang="lv-LV" dirty="0" err="1">
                <a:cs typeface="Arial" pitchFamily="34" charset="0"/>
              </a:rPr>
              <a:t>Youtube</a:t>
            </a:r>
            <a:r>
              <a:rPr lang="lv-LV" altLang="lv-LV" dirty="0">
                <a:cs typeface="Arial" pitchFamily="34" charset="0"/>
              </a:rPr>
              <a:t>: </a:t>
            </a:r>
            <a:r>
              <a:rPr lang="lv-LV" altLang="lv-LV" u="sng" dirty="0">
                <a:solidFill>
                  <a:srgbClr val="005374"/>
                </a:solidFill>
                <a:cs typeface="Arial" pitchFamily="34" charset="0"/>
                <a:hlinkClick r:id="rId4"/>
              </a:rPr>
              <a:t>http://www.youtube.com/ekonomikasministrija</a:t>
            </a:r>
            <a:endParaRPr lang="lv-LV" altLang="lv-LV" u="sng" dirty="0">
              <a:solidFill>
                <a:srgbClr val="005374"/>
              </a:solidFill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buFont typeface="Arial" charset="0"/>
              <a:buNone/>
              <a:tabLst>
                <a:tab pos="984250" algn="l"/>
              </a:tabLst>
              <a:defRPr/>
            </a:pPr>
            <a:r>
              <a:rPr lang="lv-LV" altLang="lv-LV" dirty="0" err="1">
                <a:cs typeface="Arial" pitchFamily="34" charset="0"/>
              </a:rPr>
              <a:t>Facebook</a:t>
            </a:r>
            <a:r>
              <a:rPr lang="lv-LV" altLang="lv-LV" dirty="0">
                <a:cs typeface="Arial" pitchFamily="34" charset="0"/>
              </a:rPr>
              <a:t>:</a:t>
            </a:r>
            <a:r>
              <a:rPr lang="en-AU" dirty="0"/>
              <a:t> </a:t>
            </a:r>
            <a:r>
              <a:rPr lang="en-AU" dirty="0">
                <a:hlinkClick r:id="rId5"/>
              </a:rPr>
              <a:t>http:/</a:t>
            </a:r>
            <a:r>
              <a:rPr lang="lv-LV" dirty="0">
                <a:hlinkClick r:id="rId5"/>
              </a:rPr>
              <a:t>/</a:t>
            </a:r>
            <a:r>
              <a:rPr lang="en-AU" u="sng" dirty="0">
                <a:hlinkClick r:id="rId5"/>
              </a:rPr>
              <a:t>www.facebook.com/atbalstsuznemejiem</a:t>
            </a:r>
            <a:r>
              <a:rPr lang="lv-LV" u="sng" dirty="0"/>
              <a:t> </a:t>
            </a:r>
            <a:endParaRPr lang="lv-LV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DAEDA9"/>
              </a:buClr>
              <a:buFont typeface="Arial" charset="0"/>
              <a:buNone/>
              <a:tabLst>
                <a:tab pos="984250" algn="l"/>
              </a:tabLst>
              <a:defRPr/>
            </a:pPr>
            <a:endParaRPr lang="lv-LV" altLang="lv-LV" dirty="0">
              <a:solidFill>
                <a:srgbClr val="005374"/>
              </a:solidFill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lv-LV" altLang="lv-LV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28364" y="6477000"/>
            <a:ext cx="376604" cy="304800"/>
          </a:xfrm>
        </p:spPr>
        <p:txBody>
          <a:bodyPr/>
          <a:lstStyle/>
          <a:p>
            <a:pPr>
              <a:defRPr/>
            </a:pPr>
            <a:fld id="{895567A7-0F9D-442F-83E6-775795910048}" type="slidenum">
              <a:rPr lang="en-US" altLang="lv-LV" sz="1000">
                <a:latin typeface="Calibri Light" panose="020F0302020204030204" pitchFamily="34" charset="0"/>
              </a:rPr>
              <a:pPr>
                <a:defRPr/>
              </a:pPr>
              <a:t>3</a:t>
            </a:fld>
            <a:endParaRPr lang="en-US" altLang="lv-LV" sz="1000" dirty="0">
              <a:latin typeface="Calibri Light" panose="020F03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65680" y="383133"/>
            <a:ext cx="6686888" cy="937027"/>
          </a:xfrm>
        </p:spPr>
        <p:txBody>
          <a:bodyPr anchor="b">
            <a:noAutofit/>
          </a:bodyPr>
          <a:lstStyle/>
          <a:p>
            <a:r>
              <a:rPr lang="lv-LV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MAKROEKONOMISKĀ STABILITĀTE TIEK NOTURĒTA</a:t>
            </a:r>
            <a:endParaRPr lang="lv-LV" altLang="lv-LV" b="0" cap="all" dirty="0">
              <a:solidFill>
                <a:srgbClr val="228B9D"/>
              </a:solidFill>
              <a:latin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232" y="2202377"/>
            <a:ext cx="1698476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lv-LV" sz="1275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sz="1275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Gada inflācija</a:t>
            </a:r>
          </a:p>
          <a:p>
            <a:pPr algn="ctr"/>
            <a:r>
              <a:rPr lang="lv-LV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+2,5%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40437039"/>
              </p:ext>
            </p:extLst>
          </p:nvPr>
        </p:nvGraphicFramePr>
        <p:xfrm>
          <a:off x="120812" y="3519181"/>
          <a:ext cx="1665126" cy="214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11708" y="2202377"/>
            <a:ext cx="1821459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75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Atsākas </a:t>
            </a:r>
            <a:br>
              <a:rPr lang="lv-LV" sz="1275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sz="1275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kreditēšana</a:t>
            </a:r>
          </a:p>
          <a:p>
            <a:pPr algn="ctr"/>
            <a:r>
              <a:rPr lang="lv-LV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+1,2%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93783" y="2202377"/>
            <a:ext cx="1698476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75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Budžeta sabalansētība </a:t>
            </a:r>
          </a:p>
          <a:p>
            <a:pPr algn="ctr"/>
            <a:r>
              <a:rPr lang="lv-LV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0,01%</a:t>
            </a:r>
          </a:p>
          <a:p>
            <a:pPr algn="ctr"/>
            <a:r>
              <a:rPr lang="lv-LV" sz="1275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IKP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13488" y="2209520"/>
            <a:ext cx="1698476" cy="1235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lv-LV" sz="1275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sz="1275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Valsts parāds</a:t>
            </a:r>
          </a:p>
          <a:p>
            <a:pPr algn="ctr"/>
            <a:r>
              <a:rPr lang="lv-LV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40,1%</a:t>
            </a:r>
          </a:p>
          <a:p>
            <a:pPr algn="ctr"/>
            <a:r>
              <a:rPr lang="lv-LV" sz="1280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IKP</a:t>
            </a:r>
            <a:endParaRPr lang="lv-LV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33195" y="2209520"/>
            <a:ext cx="1698476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lv-LV" sz="1280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sz="1280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Tekošā konta bilance</a:t>
            </a:r>
          </a:p>
          <a:p>
            <a:pPr algn="ctr"/>
            <a:r>
              <a:rPr lang="lv-LV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-0,3%</a:t>
            </a:r>
          </a:p>
          <a:p>
            <a:pPr algn="ctr"/>
            <a:r>
              <a:rPr lang="lv-LV" sz="1280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IKP</a:t>
            </a:r>
            <a:endParaRPr lang="lv-LV" sz="128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448975575"/>
              </p:ext>
            </p:extLst>
          </p:nvPr>
        </p:nvGraphicFramePr>
        <p:xfrm>
          <a:off x="1953133" y="3519181"/>
          <a:ext cx="1665126" cy="214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66304760"/>
              </p:ext>
            </p:extLst>
          </p:nvPr>
        </p:nvGraphicFramePr>
        <p:xfrm>
          <a:off x="3754397" y="3519093"/>
          <a:ext cx="1665126" cy="214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157215126"/>
              </p:ext>
            </p:extLst>
          </p:nvPr>
        </p:nvGraphicFramePr>
        <p:xfrm>
          <a:off x="5561126" y="3526237"/>
          <a:ext cx="1665126" cy="214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684214419"/>
              </p:ext>
            </p:extLst>
          </p:nvPr>
        </p:nvGraphicFramePr>
        <p:xfrm>
          <a:off x="7366544" y="3519092"/>
          <a:ext cx="1665126" cy="214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3130" y="5671029"/>
            <a:ext cx="953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2017.gada augusts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53133" y="5671029"/>
            <a:ext cx="11364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2017.gada jūnijs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33195" y="5671029"/>
            <a:ext cx="12184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2017.gada 1.pusgads</a:t>
            </a:r>
          </a:p>
        </p:txBody>
      </p:sp>
    </p:spTree>
    <p:extLst>
      <p:ext uri="{BB962C8B-B14F-4D97-AF65-F5344CB8AC3E}">
        <p14:creationId xmlns:p14="http://schemas.microsoft.com/office/powerpoint/2010/main" val="50768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28364" y="6477000"/>
            <a:ext cx="376604" cy="304800"/>
          </a:xfrm>
        </p:spPr>
        <p:txBody>
          <a:bodyPr/>
          <a:lstStyle/>
          <a:p>
            <a:pPr>
              <a:defRPr/>
            </a:pPr>
            <a:fld id="{895567A7-0F9D-442F-83E6-775795910048}" type="slidenum">
              <a:rPr lang="en-US" altLang="lv-LV" sz="1000">
                <a:latin typeface="Calibri Light" panose="020F0302020204030204" pitchFamily="34" charset="0"/>
              </a:rPr>
              <a:pPr>
                <a:defRPr/>
              </a:pPr>
              <a:t>4</a:t>
            </a:fld>
            <a:endParaRPr lang="en-US" altLang="lv-LV" sz="1000" dirty="0">
              <a:latin typeface="Calibri Light" panose="020F03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65680" y="383133"/>
            <a:ext cx="6686888" cy="937027"/>
          </a:xfrm>
        </p:spPr>
        <p:txBody>
          <a:bodyPr anchor="b">
            <a:noAutofit/>
          </a:bodyPr>
          <a:lstStyle/>
          <a:p>
            <a:r>
              <a:rPr lang="lv-LV" altLang="lv-LV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DARBA TIRGŪ VĒROJAMS SASPRINDZINĀJUMS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2202377"/>
            <a:ext cx="1953132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75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Sarūk ekonomiski aktīvo iedzīvotāju skaits</a:t>
            </a:r>
          </a:p>
          <a:p>
            <a:pPr algn="ctr"/>
            <a:r>
              <a:rPr lang="lv-LV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-1,6%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51179940"/>
              </p:ext>
            </p:extLst>
          </p:nvPr>
        </p:nvGraphicFramePr>
        <p:xfrm>
          <a:off x="120812" y="3519181"/>
          <a:ext cx="1665126" cy="214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11708" y="2202377"/>
            <a:ext cx="1821459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75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Nodarbināto skaits samazinās</a:t>
            </a:r>
          </a:p>
          <a:p>
            <a:pPr algn="ctr"/>
            <a:r>
              <a:rPr lang="lv-LV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-0,8%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7233" y="2202377"/>
            <a:ext cx="1900694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80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Pieaug vakanču </a:t>
            </a:r>
            <a:br>
              <a:rPr lang="lv-LV" sz="1280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v-LV" sz="1280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skaits</a:t>
            </a:r>
          </a:p>
          <a:p>
            <a:pPr algn="ctr"/>
            <a:r>
              <a:rPr lang="lv-LV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+15,2%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97928" y="2209520"/>
            <a:ext cx="1698476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75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Pieaug </a:t>
            </a:r>
          </a:p>
          <a:p>
            <a:pPr algn="ctr"/>
            <a:r>
              <a:rPr lang="lv-LV" sz="1275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darba algas</a:t>
            </a:r>
          </a:p>
          <a:p>
            <a:pPr algn="ctr"/>
            <a:r>
              <a:rPr lang="lv-LV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+9,3%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8758" y="2209520"/>
            <a:ext cx="1698476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75" dirty="0">
                <a:solidFill>
                  <a:srgbClr val="228B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Sarūk bezdarba līmenis</a:t>
            </a:r>
          </a:p>
          <a:p>
            <a:pPr algn="ctr"/>
            <a:r>
              <a:rPr lang="lv-LV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9,1%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626322263"/>
              </p:ext>
            </p:extLst>
          </p:nvPr>
        </p:nvGraphicFramePr>
        <p:xfrm>
          <a:off x="1953133" y="3519181"/>
          <a:ext cx="1665126" cy="214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354309931"/>
              </p:ext>
            </p:extLst>
          </p:nvPr>
        </p:nvGraphicFramePr>
        <p:xfrm>
          <a:off x="5538837" y="3519093"/>
          <a:ext cx="1665126" cy="214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116537092"/>
              </p:ext>
            </p:extLst>
          </p:nvPr>
        </p:nvGraphicFramePr>
        <p:xfrm>
          <a:off x="7345566" y="3526237"/>
          <a:ext cx="1665126" cy="214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792981302"/>
              </p:ext>
            </p:extLst>
          </p:nvPr>
        </p:nvGraphicFramePr>
        <p:xfrm>
          <a:off x="3732107" y="3519092"/>
          <a:ext cx="1665126" cy="214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3130" y="5671029"/>
            <a:ext cx="12184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2017.gada 1.pusgads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38836" y="5671029"/>
            <a:ext cx="12184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2017.gada jūnija beigās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45566" y="5671029"/>
            <a:ext cx="12184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2017.gada jūnijs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53133" y="5671029"/>
            <a:ext cx="12184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2017.gada 1.pusgads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92973" y="5671029"/>
            <a:ext cx="12184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2017.gada 1.pusgads</a:t>
            </a:r>
          </a:p>
        </p:txBody>
      </p:sp>
    </p:spTree>
    <p:extLst>
      <p:ext uri="{BB962C8B-B14F-4D97-AF65-F5344CB8AC3E}">
        <p14:creationId xmlns:p14="http://schemas.microsoft.com/office/powerpoint/2010/main" val="346714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lv-LV" altLang="lv-LV" sz="2800" b="0" cap="all" dirty="0" err="1">
                <a:solidFill>
                  <a:srgbClr val="228B9D"/>
                </a:solidFill>
                <a:latin typeface="Segoe UI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PrOGNOZES</a:t>
            </a:r>
            <a:r>
              <a:rPr lang="lv-LV" altLang="lv-LV" sz="2800" b="0" cap="all" dirty="0">
                <a:solidFill>
                  <a:srgbClr val="228B9D"/>
                </a:solidFill>
                <a:latin typeface="Segoe UI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RĀDA, KA DARBA ROKU TRŪKUMS KĻŪS </a:t>
            </a:r>
            <a:r>
              <a:rPr lang="lv-LV" altLang="lv-LV" sz="2800" b="0" cap="all" dirty="0" err="1">
                <a:solidFill>
                  <a:srgbClr val="228B9D"/>
                </a:solidFill>
                <a:latin typeface="Segoe UI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VēL</a:t>
            </a:r>
            <a:r>
              <a:rPr lang="lv-LV" altLang="lv-LV" sz="2800" b="0" cap="all" dirty="0">
                <a:solidFill>
                  <a:srgbClr val="228B9D"/>
                </a:solidFill>
                <a:latin typeface="Segoe UI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IZTEIKTĀKS</a:t>
            </a:r>
            <a:endParaRPr lang="lv-LV" sz="2800" b="0" cap="all" dirty="0">
              <a:solidFill>
                <a:srgbClr val="228B9D"/>
              </a:solidFill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5680" y="6485878"/>
            <a:ext cx="394067" cy="304800"/>
          </a:xfrm>
          <a:prstGeom prst="rect">
            <a:avLst/>
          </a:prstGeom>
        </p:spPr>
        <p:txBody>
          <a:bodyPr/>
          <a:lstStyle/>
          <a:p>
            <a:pPr algn="r" eaLnBrk="1" hangingPunct="1"/>
            <a:fld id="{3473F54B-5F3A-4827-8B50-40EE6C57F001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/>
              <a:t>5</a:t>
            </a:fld>
            <a:endParaRPr lang="en-US" altLang="lv-LV" sz="10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" name="Object 268"/>
          <p:cNvGraphicFramePr/>
          <p:nvPr>
            <p:extLst>
              <p:ext uri="{D42A27DB-BD31-4B8C-83A1-F6EECF244321}">
                <p14:modId xmlns:p14="http://schemas.microsoft.com/office/powerpoint/2010/main" val="2258524436"/>
              </p:ext>
            </p:extLst>
          </p:nvPr>
        </p:nvGraphicFramePr>
        <p:xfrm>
          <a:off x="1114683" y="1798418"/>
          <a:ext cx="6818801" cy="371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814280" y="2134751"/>
            <a:ext cx="1531590" cy="36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eaLnBrk="0" hangingPunct="0">
              <a:defRPr/>
            </a:pPr>
            <a:r>
              <a:rPr lang="lv-LV" sz="1050" kern="0" dirty="0">
                <a:latin typeface="Calibri Light" panose="020F0302020204030204" pitchFamily="34" charset="0"/>
                <a:sym typeface="Symbol"/>
              </a:rPr>
              <a:t>Bezdarba līmenis 2007 </a:t>
            </a:r>
            <a:r>
              <a:rPr lang="lv-LV" sz="1050" kern="0" dirty="0">
                <a:latin typeface="Calibri Light" panose="020F0302020204030204" pitchFamily="34" charset="0"/>
              </a:rPr>
              <a:t>–</a:t>
            </a:r>
            <a:r>
              <a:rPr lang="lv-LV" sz="1050" kern="0" dirty="0">
                <a:latin typeface="Calibri Light" panose="020F0302020204030204" pitchFamily="34" charset="0"/>
                <a:sym typeface="Symbol"/>
              </a:rPr>
              <a:t> </a:t>
            </a:r>
            <a:r>
              <a:rPr lang="lv-LV" sz="1050" b="1" kern="0" dirty="0">
                <a:latin typeface="Calibri Light" panose="020F0302020204030204" pitchFamily="34" charset="0"/>
                <a:sym typeface="Symbol"/>
              </a:rPr>
              <a:t>6,1%</a:t>
            </a:r>
            <a:endParaRPr lang="en-US" sz="1050" b="1" kern="0" dirty="0">
              <a:latin typeface="Calibri Light" panose="020F0302020204030204" pitchFamily="34" charset="0"/>
              <a:ea typeface="ＭＳ Ｐゴシック" charset="0"/>
              <a:cs typeface="ＭＳ Ｐゴシック" charset="-128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858552" y="4376528"/>
            <a:ext cx="1539171" cy="39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eaLnBrk="0" hangingPunct="0">
              <a:defRPr/>
            </a:pPr>
            <a:r>
              <a:rPr lang="lv-LV" sz="1050" kern="0" dirty="0">
                <a:latin typeface="Calibri Light" panose="020F0302020204030204" pitchFamily="34" charset="0"/>
                <a:sym typeface="Symbol"/>
              </a:rPr>
              <a:t>Bezdarba līmenis 2010  </a:t>
            </a:r>
            <a:r>
              <a:rPr lang="lv-LV" sz="1050" kern="0" dirty="0">
                <a:latin typeface="Calibri Light" panose="020F0302020204030204" pitchFamily="34" charset="0"/>
              </a:rPr>
              <a:t>–</a:t>
            </a:r>
            <a:r>
              <a:rPr lang="lv-LV" sz="1050" kern="0" dirty="0">
                <a:latin typeface="Calibri Light" panose="020F0302020204030204" pitchFamily="34" charset="0"/>
                <a:sym typeface="Symbol"/>
              </a:rPr>
              <a:t> </a:t>
            </a:r>
            <a:r>
              <a:rPr lang="lv-LV" sz="1050" b="1" kern="0" dirty="0">
                <a:latin typeface="Calibri Light" panose="020F0302020204030204" pitchFamily="34" charset="0"/>
                <a:sym typeface="Symbol"/>
              </a:rPr>
              <a:t>19,5%</a:t>
            </a:r>
            <a:endParaRPr lang="en-US" sz="1050" b="1" kern="0" dirty="0">
              <a:latin typeface="Calibri Light" panose="020F0302020204030204" pitchFamily="34" charset="0"/>
              <a:ea typeface="ＭＳ Ｐゴシック" charset="0"/>
              <a:cs typeface="ＭＳ Ｐゴシック" charset="-128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713266" y="4100046"/>
            <a:ext cx="1242138" cy="38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eaLnBrk="0" hangingPunct="0">
              <a:defRPr/>
            </a:pPr>
            <a:r>
              <a:rPr lang="lv-LV" sz="1050" kern="0" dirty="0">
                <a:latin typeface="Calibri Light" panose="020F0302020204030204" pitchFamily="34" charset="0"/>
                <a:sym typeface="Symbol"/>
              </a:rPr>
              <a:t>Bezdarba līmenis 2022 – </a:t>
            </a:r>
            <a:r>
              <a:rPr lang="lv-LV" sz="1050" b="1" kern="0" dirty="0">
                <a:latin typeface="Calibri Light" panose="020F0302020204030204" pitchFamily="34" charset="0"/>
                <a:sym typeface="Symbol"/>
              </a:rPr>
              <a:t>6%</a:t>
            </a:r>
            <a:endParaRPr lang="en-US" sz="1050" b="1" kern="0" dirty="0">
              <a:latin typeface="Calibri Light" panose="020F0302020204030204" pitchFamily="34" charset="0"/>
              <a:ea typeface="ＭＳ Ｐゴシック" charset="0"/>
              <a:cs typeface="ＭＳ Ｐゴシック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78301" y="2819490"/>
            <a:ext cx="0" cy="396000"/>
          </a:xfrm>
          <a:prstGeom prst="straightConnector1">
            <a:avLst/>
          </a:prstGeom>
          <a:ln w="349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17552" y="3315263"/>
            <a:ext cx="0" cy="1080000"/>
          </a:xfrm>
          <a:prstGeom prst="straightConnector1">
            <a:avLst/>
          </a:prstGeom>
          <a:ln w="34925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380105" y="3648048"/>
            <a:ext cx="0" cy="396000"/>
          </a:xfrm>
          <a:prstGeom prst="straightConnector1">
            <a:avLst/>
          </a:prstGeom>
          <a:ln w="349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31640" y="5603701"/>
            <a:ext cx="44933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00" dirty="0">
                <a:latin typeface="Calibri Light" panose="020F0302020204030204" pitchFamily="34" charset="0"/>
              </a:rPr>
              <a:t>Avots</a:t>
            </a:r>
            <a:r>
              <a:rPr lang="en-US" sz="900" dirty="0">
                <a:latin typeface="Calibri Light" panose="020F0302020204030204" pitchFamily="34" charset="0"/>
              </a:rPr>
              <a:t>: </a:t>
            </a:r>
            <a:r>
              <a:rPr lang="lv-LV" sz="900" dirty="0">
                <a:latin typeface="Calibri Light" panose="020F0302020204030204" pitchFamily="34" charset="0"/>
              </a:rPr>
              <a:t>EM prognozes (2016), Centrālā statistikas pārvaldes dati</a:t>
            </a:r>
            <a:endParaRPr lang="en-US" sz="9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4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39654" y="265624"/>
            <a:ext cx="7104346" cy="90936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PASTĀV STRUKTURĀLĀ BEZDARBA RISKI</a:t>
            </a:r>
            <a:endParaRPr lang="en-US" sz="2800" b="0" cap="all" dirty="0">
              <a:solidFill>
                <a:srgbClr val="228B9D"/>
              </a:solidFill>
              <a:latin typeface="Segoe UI" panose="020B0502040204020203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403070" y="2433342"/>
          <a:ext cx="4098807" cy="379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11882763"/>
              </p:ext>
            </p:extLst>
          </p:nvPr>
        </p:nvGraphicFramePr>
        <p:xfrm>
          <a:off x="4501878" y="2485681"/>
          <a:ext cx="4518734" cy="3746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403070" y="1511418"/>
            <a:ext cx="4572000" cy="6617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lv-LV" sz="18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Beveridža</a:t>
            </a:r>
            <a:r>
              <a:rPr lang="lv-LV" sz="1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līkne </a:t>
            </a:r>
          </a:p>
          <a:p>
            <a:pPr defTabSz="914400">
              <a:tabLst>
                <a:tab pos="1616075" algn="ctr"/>
                <a:tab pos="4303713" algn="l"/>
              </a:tabLst>
            </a:pPr>
            <a:r>
              <a:rPr lang="lv-LV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2007.gada 1.cet.-2017. gada 2. </a:t>
            </a:r>
            <a:r>
              <a:rPr lang="lv-LV" sz="1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cet</a:t>
            </a:r>
            <a:endParaRPr lang="lv-LV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9958" y="1424267"/>
            <a:ext cx="439444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lv-LV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Reģistrētais bezdarbs un brīvo darbavietu sadalījums pa reģioniem </a:t>
            </a:r>
          </a:p>
          <a:p>
            <a:pPr algn="ctr">
              <a:spcAft>
                <a:spcPts val="600"/>
              </a:spcAft>
            </a:pPr>
            <a:r>
              <a:rPr lang="pt-BR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2017.gada maija beigās, procentos</a:t>
            </a:r>
            <a:endParaRPr lang="lv-LV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peech Bubble: Rectangle with Corners Rounded 1"/>
          <p:cNvSpPr/>
          <p:nvPr/>
        </p:nvSpPr>
        <p:spPr>
          <a:xfrm>
            <a:off x="2396971" y="2725445"/>
            <a:ext cx="1819922" cy="1038687"/>
          </a:xfrm>
          <a:prstGeom prst="wedgeRoundRectCallout">
            <a:avLst>
              <a:gd name="adj1" fmla="val -71787"/>
              <a:gd name="adj2" fmla="val 1264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TextBox 2"/>
          <p:cNvSpPr txBox="1"/>
          <p:nvPr/>
        </p:nvSpPr>
        <p:spPr>
          <a:xfrm>
            <a:off x="2396971" y="2831977"/>
            <a:ext cx="1731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Vakanču skaits aug straujāk nekā sarūk bezdarbs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5680" y="6485878"/>
            <a:ext cx="394067" cy="304800"/>
          </a:xfrm>
          <a:prstGeom prst="rect">
            <a:avLst/>
          </a:prstGeom>
        </p:spPr>
        <p:txBody>
          <a:bodyPr/>
          <a:lstStyle/>
          <a:p>
            <a:pPr algn="r" eaLnBrk="1" hangingPunct="1"/>
            <a:fld id="{3473F54B-5F3A-4827-8B50-40EE6C57F001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 algn="r" eaLnBrk="1" hangingPunct="1"/>
              <a:t>6</a:t>
            </a:fld>
            <a:endParaRPr lang="en-US" altLang="lv-LV" sz="10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21876" y="304880"/>
            <a:ext cx="6478013" cy="1268936"/>
          </a:xfrm>
        </p:spPr>
        <p:txBody>
          <a:bodyPr anchor="b">
            <a:noAutofit/>
          </a:bodyPr>
          <a:lstStyle/>
          <a:p>
            <a:r>
              <a:rPr lang="lv-LV" altLang="lv-LV" sz="2800" b="0" cap="all" dirty="0">
                <a:solidFill>
                  <a:srgbClr val="228B9D"/>
                </a:solidFill>
                <a:latin typeface="Segoe UI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darba tirgus disproporcijas </a:t>
            </a:r>
            <a:r>
              <a:rPr lang="lv-LV" altLang="lv-LV" sz="2800" b="0" cap="all" dirty="0" err="1">
                <a:solidFill>
                  <a:srgbClr val="228B9D"/>
                </a:solidFill>
                <a:latin typeface="Segoe UI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nĀKOTNē</a:t>
            </a:r>
            <a:r>
              <a:rPr lang="lv-LV" altLang="lv-LV" sz="2800" b="0" cap="all" dirty="0">
                <a:solidFill>
                  <a:srgbClr val="228B9D"/>
                </a:solidFill>
                <a:latin typeface="Segoe UI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vēl vairāk  var samazināt pieejamo darbaspēku</a:t>
            </a:r>
          </a:p>
        </p:txBody>
      </p:sp>
      <p:sp>
        <p:nvSpPr>
          <p:cNvPr id="234" name="Rectangle 233"/>
          <p:cNvSpPr/>
          <p:nvPr/>
        </p:nvSpPr>
        <p:spPr>
          <a:xfrm>
            <a:off x="2334180" y="2565589"/>
            <a:ext cx="614618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08485" algn="ctr"/>
                <a:tab pos="2825354" algn="ctr"/>
                <a:tab pos="4574381" algn="ctr"/>
                <a:tab pos="8003381" algn="r"/>
              </a:tabLst>
            </a:pPr>
            <a:r>
              <a:rPr lang="en-US" sz="1350" b="1" dirty="0">
                <a:latin typeface="Calibri Light" panose="020F0302020204030204" pitchFamily="34" charset="0"/>
              </a:rPr>
              <a:t>	</a:t>
            </a:r>
            <a:r>
              <a:rPr lang="lv-LV" sz="1350" b="1" dirty="0">
                <a:latin typeface="Calibri Light" panose="020F0302020204030204" pitchFamily="34" charset="0"/>
              </a:rPr>
              <a:t>Darbinieku pārpalikums</a:t>
            </a:r>
            <a:r>
              <a:rPr lang="en-US" sz="1350" b="1" dirty="0">
                <a:latin typeface="Calibri Light" panose="020F0302020204030204" pitchFamily="34" charset="0"/>
              </a:rPr>
              <a:t>	A</a:t>
            </a:r>
            <a:r>
              <a:rPr lang="lv-LV" sz="1350" b="1" dirty="0" err="1">
                <a:latin typeface="Calibri Light" panose="020F0302020204030204" pitchFamily="34" charset="0"/>
              </a:rPr>
              <a:t>bsolventi</a:t>
            </a:r>
            <a:r>
              <a:rPr lang="en-US" sz="1350" b="1" dirty="0">
                <a:latin typeface="Calibri Light" panose="020F0302020204030204" pitchFamily="34" charset="0"/>
              </a:rPr>
              <a:t>	 </a:t>
            </a:r>
            <a:r>
              <a:rPr lang="lv-LV" sz="1350" b="1" dirty="0">
                <a:latin typeface="Calibri Light" panose="020F0302020204030204" pitchFamily="34" charset="0"/>
              </a:rPr>
              <a:t>Darbinieku iztrūkums</a:t>
            </a:r>
            <a:endParaRPr lang="en-US" sz="1350" b="1" dirty="0">
              <a:latin typeface="Calibri Light" panose="020F0302020204030204" pitchFamily="34" charset="0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5236415" y="2821414"/>
            <a:ext cx="3248585" cy="31600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2329156" y="2821413"/>
            <a:ext cx="2803544" cy="3160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37" name="Rounded Rectangle 236"/>
          <p:cNvSpPr/>
          <p:nvPr/>
        </p:nvSpPr>
        <p:spPr>
          <a:xfrm>
            <a:off x="4699084" y="5266320"/>
            <a:ext cx="1075103" cy="656150"/>
          </a:xfrm>
          <a:prstGeom prst="roundRect">
            <a:avLst>
              <a:gd name="adj" fmla="val 7561"/>
            </a:avLst>
          </a:prstGeom>
          <a:solidFill>
            <a:schemeClr val="bg1">
              <a:lumMod val="65000"/>
            </a:schemeClr>
          </a:solidFill>
          <a:ln w="317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Neturpina mācības pēc pamata un vidējās vispārējās izglītības  </a:t>
            </a:r>
          </a:p>
          <a:p>
            <a:pPr algn="ctr"/>
            <a:r>
              <a:rPr lang="lv-LV" sz="900" dirty="0">
                <a:solidFill>
                  <a:prstClr val="white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4’700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4694006" y="4549008"/>
            <a:ext cx="1075548" cy="610298"/>
          </a:xfrm>
          <a:prstGeom prst="roundRect">
            <a:avLst>
              <a:gd name="adj" fmla="val 6182"/>
            </a:avLst>
          </a:prstGeom>
          <a:solidFill>
            <a:schemeClr val="accent4">
              <a:lumMod val="75000"/>
            </a:schemeClr>
          </a:solidFill>
          <a:ln w="317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solidFill>
                  <a:prstClr val="white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Vidējā profesionālā izglītība</a:t>
            </a:r>
          </a:p>
          <a:p>
            <a:pPr algn="ctr"/>
            <a:r>
              <a:rPr lang="lv-LV" sz="1000" dirty="0">
                <a:solidFill>
                  <a:prstClr val="white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8’200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4701062" y="3360747"/>
            <a:ext cx="1075548" cy="584066"/>
          </a:xfrm>
          <a:prstGeom prst="roundRect">
            <a:avLst>
              <a:gd name="adj" fmla="val 6182"/>
            </a:avLst>
          </a:prstGeom>
          <a:solidFill>
            <a:schemeClr val="accent3"/>
          </a:solidFill>
          <a:ln w="31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solidFill>
                  <a:prstClr val="white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Sociālās un humanitārās zinātnes</a:t>
            </a:r>
          </a:p>
          <a:p>
            <a:pPr algn="ctr"/>
            <a:r>
              <a:rPr lang="lv-LV" sz="1000" dirty="0">
                <a:solidFill>
                  <a:prstClr val="white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8’400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4694006" y="2880713"/>
            <a:ext cx="1075548" cy="400000"/>
          </a:xfrm>
          <a:prstGeom prst="roundRect">
            <a:avLst>
              <a:gd name="adj" fmla="val 12479"/>
            </a:avLst>
          </a:prstGeom>
          <a:solidFill>
            <a:schemeClr val="accent3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solidFill>
                  <a:prstClr val="white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STEM augstākā izglītība</a:t>
            </a:r>
          </a:p>
          <a:p>
            <a:pPr algn="ctr"/>
            <a:r>
              <a:rPr lang="lv-LV" sz="1000" dirty="0">
                <a:solidFill>
                  <a:prstClr val="white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3’400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2349639" y="3272582"/>
            <a:ext cx="88009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1350" b="1" dirty="0">
                <a:solidFill>
                  <a:srgbClr val="C0504D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+10’000</a:t>
            </a:r>
            <a:endParaRPr lang="lv-LV" sz="1350" b="1" dirty="0">
              <a:solidFill>
                <a:srgbClr val="C0504D"/>
              </a:solidFill>
              <a:latin typeface="Calibri Light" panose="020F0302020204030204" pitchFamily="34" charset="0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7021274" y="2914721"/>
            <a:ext cx="78012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350" b="1" dirty="0">
                <a:solidFill>
                  <a:srgbClr val="9BBB59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- 16’000</a:t>
            </a:r>
            <a:endParaRPr lang="lv-LV" sz="1350" b="1" dirty="0">
              <a:solidFill>
                <a:srgbClr val="9BBB59"/>
              </a:solidFill>
              <a:latin typeface="Calibri Light" panose="020F0302020204030204" pitchFamily="34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7251673" y="4533355"/>
            <a:ext cx="79747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350" b="1" dirty="0">
                <a:solidFill>
                  <a:srgbClr val="9BBB59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- 30’000</a:t>
            </a:r>
            <a:endParaRPr lang="lv-LV" sz="1350" b="1" dirty="0">
              <a:solidFill>
                <a:srgbClr val="9BBB59"/>
              </a:solidFill>
              <a:latin typeface="Calibri Light" panose="020F0302020204030204" pitchFamily="34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2396970" y="5073854"/>
            <a:ext cx="83276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1350" b="1" dirty="0">
                <a:solidFill>
                  <a:srgbClr val="C0504D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+82’000</a:t>
            </a:r>
            <a:endParaRPr lang="lv-LV" sz="1350" b="1" dirty="0">
              <a:solidFill>
                <a:srgbClr val="C0504D"/>
              </a:solidFill>
              <a:latin typeface="Calibri Light" panose="020F0302020204030204" pitchFamily="34" charset="0"/>
            </a:endParaRPr>
          </a:p>
        </p:txBody>
      </p:sp>
      <p:sp>
        <p:nvSpPr>
          <p:cNvPr id="245" name="Rounded Rectangle 244"/>
          <p:cNvSpPr/>
          <p:nvPr/>
        </p:nvSpPr>
        <p:spPr>
          <a:xfrm>
            <a:off x="4707207" y="4025583"/>
            <a:ext cx="1075548" cy="442655"/>
          </a:xfrm>
          <a:prstGeom prst="roundRect">
            <a:avLst>
              <a:gd name="adj" fmla="val 6182"/>
            </a:avLst>
          </a:prstGeom>
          <a:solidFill>
            <a:schemeClr val="accent3"/>
          </a:solidFill>
          <a:ln w="31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solidFill>
                  <a:prstClr val="white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Pārējā augstākā izglītība </a:t>
            </a:r>
          </a:p>
          <a:p>
            <a:pPr algn="ctr"/>
            <a:r>
              <a:rPr lang="lv-LV" sz="1000" dirty="0">
                <a:solidFill>
                  <a:prstClr val="white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5’300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7584475" y="5531717"/>
            <a:ext cx="847924" cy="433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lv-LV" sz="900" dirty="0">
                <a:solidFill>
                  <a:prstClr val="black"/>
                </a:solidFill>
                <a:latin typeface="Calibri Light" panose="020F0302020204030204" pitchFamily="34" charset="0"/>
              </a:rPr>
              <a:t>Darba vietas </a:t>
            </a:r>
          </a:p>
          <a:p>
            <a:pPr>
              <a:spcAft>
                <a:spcPts val="450"/>
              </a:spcAft>
            </a:pPr>
            <a:r>
              <a:rPr lang="lv-LV" sz="900" dirty="0">
                <a:solidFill>
                  <a:prstClr val="black"/>
                </a:solidFill>
                <a:latin typeface="Calibri Light" panose="020F0302020204030204" pitchFamily="34" charset="0"/>
              </a:rPr>
              <a:t>Darba spēks</a:t>
            </a:r>
          </a:p>
        </p:txBody>
      </p:sp>
      <p:grpSp>
        <p:nvGrpSpPr>
          <p:cNvPr id="247" name="Group 246"/>
          <p:cNvGrpSpPr/>
          <p:nvPr/>
        </p:nvGrpSpPr>
        <p:grpSpPr>
          <a:xfrm>
            <a:off x="2826534" y="3725768"/>
            <a:ext cx="1753607" cy="212616"/>
            <a:chOff x="1050125" y="3454716"/>
            <a:chExt cx="2338144" cy="332923"/>
          </a:xfrm>
        </p:grpSpPr>
        <p:sp>
          <p:nvSpPr>
            <p:cNvPr id="248" name="Rectangle 247"/>
            <p:cNvSpPr/>
            <p:nvPr/>
          </p:nvSpPr>
          <p:spPr>
            <a:xfrm>
              <a:off x="3157436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3011878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2882303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2736745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2597402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2451845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2322270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2176711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2030850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1885292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1755718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1610159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1470816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1325259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1195683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1050125" y="3462337"/>
              <a:ext cx="230833" cy="32530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2983919" y="3601380"/>
            <a:ext cx="1549925" cy="95708"/>
            <a:chOff x="1300521" y="3046360"/>
            <a:chExt cx="1983463" cy="149863"/>
          </a:xfrm>
        </p:grpSpPr>
        <p:sp>
          <p:nvSpPr>
            <p:cNvPr id="265" name="Rectangle 264"/>
            <p:cNvSpPr/>
            <p:nvPr/>
          </p:nvSpPr>
          <p:spPr>
            <a:xfrm>
              <a:off x="1300521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1430096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1571033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143657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1706409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183598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1976921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184246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2106770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2236345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237728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2242823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250658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2636157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277709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2642635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2906631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3036206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3177143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304268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2829654" y="5714253"/>
            <a:ext cx="1753607" cy="216671"/>
            <a:chOff x="1050125" y="3454716"/>
            <a:chExt cx="2338144" cy="339272"/>
          </a:xfrm>
        </p:grpSpPr>
        <p:sp>
          <p:nvSpPr>
            <p:cNvPr id="286" name="Rectangle 285"/>
            <p:cNvSpPr/>
            <p:nvPr/>
          </p:nvSpPr>
          <p:spPr>
            <a:xfrm>
              <a:off x="3157436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3011878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2882303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2736745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2597402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2451845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2322270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2176711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2030850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1885292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1755718" y="3454716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1617779" y="3462337"/>
              <a:ext cx="230833" cy="3253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1492407" y="3468686"/>
              <a:ext cx="230833" cy="32530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1344308" y="3461065"/>
              <a:ext cx="230833" cy="32530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1195683" y="3461065"/>
              <a:ext cx="230833" cy="32530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050125" y="3461065"/>
              <a:ext cx="230833" cy="32530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3197779" y="5429295"/>
            <a:ext cx="1338541" cy="95708"/>
            <a:chOff x="1571033" y="3046360"/>
            <a:chExt cx="1712951" cy="149863"/>
          </a:xfrm>
        </p:grpSpPr>
        <p:sp>
          <p:nvSpPr>
            <p:cNvPr id="303" name="Rectangle 302"/>
            <p:cNvSpPr/>
            <p:nvPr/>
          </p:nvSpPr>
          <p:spPr>
            <a:xfrm>
              <a:off x="1571033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1706409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183598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1976921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184246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2106770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2236345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237728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2242823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250658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2636157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277709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2642635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2906631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3036206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3177143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304268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3303565" y="5289036"/>
            <a:ext cx="1232755" cy="95708"/>
            <a:chOff x="1706409" y="3046360"/>
            <a:chExt cx="1577575" cy="149863"/>
          </a:xfrm>
        </p:grpSpPr>
        <p:sp>
          <p:nvSpPr>
            <p:cNvPr id="395" name="Rectangle 394"/>
            <p:cNvSpPr/>
            <p:nvPr/>
          </p:nvSpPr>
          <p:spPr>
            <a:xfrm>
              <a:off x="1706409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183598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1976921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184246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2106770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2236345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237728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2242823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250658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2636157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277709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2642635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2906631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3036206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3177143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304268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459" name="Group 458"/>
          <p:cNvGrpSpPr/>
          <p:nvPr/>
        </p:nvGrpSpPr>
        <p:grpSpPr>
          <a:xfrm>
            <a:off x="2829654" y="5555745"/>
            <a:ext cx="1753607" cy="207749"/>
            <a:chOff x="1050125" y="3454716"/>
            <a:chExt cx="2338144" cy="325299"/>
          </a:xfrm>
        </p:grpSpPr>
        <p:sp>
          <p:nvSpPr>
            <p:cNvPr id="460" name="Rectangle 459"/>
            <p:cNvSpPr/>
            <p:nvPr/>
          </p:nvSpPr>
          <p:spPr>
            <a:xfrm>
              <a:off x="3157436" y="3454716"/>
              <a:ext cx="230833" cy="3252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3011878" y="3454716"/>
              <a:ext cx="230833" cy="3252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2882303" y="3454716"/>
              <a:ext cx="230833" cy="3252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2736745" y="3454716"/>
              <a:ext cx="230833" cy="3252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2597402" y="3454716"/>
              <a:ext cx="230833" cy="3252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2451845" y="3454716"/>
              <a:ext cx="230833" cy="3252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2322270" y="3454716"/>
              <a:ext cx="230833" cy="3252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2176711" y="3454716"/>
              <a:ext cx="230833" cy="3252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2030850" y="3454716"/>
              <a:ext cx="230833" cy="3252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1885292" y="3454716"/>
              <a:ext cx="230833" cy="3252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1755718" y="3454716"/>
              <a:ext cx="230833" cy="3252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1489867" y="3454716"/>
              <a:ext cx="230833" cy="325299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1344308" y="3454716"/>
              <a:ext cx="230833" cy="325299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1195683" y="3454716"/>
              <a:ext cx="230833" cy="325299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1050125" y="3454716"/>
              <a:ext cx="230833" cy="325299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1633019" y="3454716"/>
              <a:ext cx="230833" cy="3252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487" name="Group 486"/>
          <p:cNvGrpSpPr/>
          <p:nvPr/>
        </p:nvGrpSpPr>
        <p:grpSpPr>
          <a:xfrm>
            <a:off x="5829270" y="3051642"/>
            <a:ext cx="695689" cy="207749"/>
            <a:chOff x="5913012" y="3353589"/>
            <a:chExt cx="927585" cy="325299"/>
          </a:xfrm>
        </p:grpSpPr>
        <p:sp>
          <p:nvSpPr>
            <p:cNvPr id="500" name="Rectangle 499"/>
            <p:cNvSpPr/>
            <p:nvPr/>
          </p:nvSpPr>
          <p:spPr>
            <a:xfrm>
              <a:off x="6609764" y="3353589"/>
              <a:ext cx="230833" cy="3252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6473047" y="3353589"/>
              <a:ext cx="230833" cy="3252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6332251" y="3353589"/>
              <a:ext cx="230833" cy="3252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6192907" y="3353589"/>
              <a:ext cx="230833" cy="3252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6047350" y="3353589"/>
              <a:ext cx="230833" cy="3252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913012" y="3353589"/>
              <a:ext cx="230833" cy="3252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506" name="Group 505"/>
          <p:cNvGrpSpPr/>
          <p:nvPr/>
        </p:nvGrpSpPr>
        <p:grpSpPr>
          <a:xfrm>
            <a:off x="5877486" y="2927814"/>
            <a:ext cx="814763" cy="97229"/>
            <a:chOff x="5977301" y="3197932"/>
            <a:chExt cx="1086351" cy="152244"/>
          </a:xfrm>
        </p:grpSpPr>
        <p:sp>
          <p:nvSpPr>
            <p:cNvPr id="507" name="Rectangle 506"/>
            <p:cNvSpPr/>
            <p:nvPr/>
          </p:nvSpPr>
          <p:spPr>
            <a:xfrm>
              <a:off x="5977301" y="3197932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2305" y="3197932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259147" y="3197932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23" name="Rectangle 522"/>
            <p:cNvSpPr/>
            <p:nvPr/>
          </p:nvSpPr>
          <p:spPr>
            <a:xfrm>
              <a:off x="6119054" y="3197932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24" name="Rectangle 523"/>
            <p:cNvSpPr/>
            <p:nvPr/>
          </p:nvSpPr>
          <p:spPr>
            <a:xfrm>
              <a:off x="6400195" y="3197932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25" name="Rectangle 524"/>
            <p:cNvSpPr/>
            <p:nvPr/>
          </p:nvSpPr>
          <p:spPr>
            <a:xfrm>
              <a:off x="6535199" y="3197932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42" name="Rectangle 541"/>
            <p:cNvSpPr/>
            <p:nvPr/>
          </p:nvSpPr>
          <p:spPr>
            <a:xfrm>
              <a:off x="6682041" y="3197932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44" name="Rectangle 543"/>
            <p:cNvSpPr/>
            <p:nvPr/>
          </p:nvSpPr>
          <p:spPr>
            <a:xfrm>
              <a:off x="6541948" y="3197932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45" name="Rectangle 544"/>
            <p:cNvSpPr/>
            <p:nvPr/>
          </p:nvSpPr>
          <p:spPr>
            <a:xfrm>
              <a:off x="6952335" y="3200313"/>
              <a:ext cx="111317" cy="14986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546" name="Group 545"/>
          <p:cNvGrpSpPr/>
          <p:nvPr/>
        </p:nvGrpSpPr>
        <p:grpSpPr>
          <a:xfrm>
            <a:off x="5849308" y="4074367"/>
            <a:ext cx="1018065" cy="307158"/>
            <a:chOff x="6020243" y="3248769"/>
            <a:chExt cx="1357419" cy="480958"/>
          </a:xfrm>
        </p:grpSpPr>
        <p:sp>
          <p:nvSpPr>
            <p:cNvPr id="547" name="Rectangle 546"/>
            <p:cNvSpPr/>
            <p:nvPr/>
          </p:nvSpPr>
          <p:spPr>
            <a:xfrm>
              <a:off x="7146829" y="3404427"/>
              <a:ext cx="230833" cy="3253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48" name="Rectangle 547"/>
            <p:cNvSpPr/>
            <p:nvPr/>
          </p:nvSpPr>
          <p:spPr>
            <a:xfrm>
              <a:off x="7001272" y="3404425"/>
              <a:ext cx="230833" cy="3253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49" name="Rectangle 548"/>
            <p:cNvSpPr/>
            <p:nvPr/>
          </p:nvSpPr>
          <p:spPr>
            <a:xfrm>
              <a:off x="6855411" y="3404425"/>
              <a:ext cx="230833" cy="3253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50" name="Rectangle 549"/>
            <p:cNvSpPr/>
            <p:nvPr/>
          </p:nvSpPr>
          <p:spPr>
            <a:xfrm>
              <a:off x="6709852" y="3404425"/>
              <a:ext cx="230833" cy="3253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51" name="Rectangle 550"/>
            <p:cNvSpPr/>
            <p:nvPr/>
          </p:nvSpPr>
          <p:spPr>
            <a:xfrm>
              <a:off x="6580277" y="3404425"/>
              <a:ext cx="230833" cy="3253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6434719" y="3404425"/>
              <a:ext cx="230833" cy="3253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53" name="Rectangle 552"/>
            <p:cNvSpPr/>
            <p:nvPr/>
          </p:nvSpPr>
          <p:spPr>
            <a:xfrm>
              <a:off x="6295376" y="3404425"/>
              <a:ext cx="230833" cy="3253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54" name="Rectangle 553"/>
            <p:cNvSpPr/>
            <p:nvPr/>
          </p:nvSpPr>
          <p:spPr>
            <a:xfrm>
              <a:off x="6149818" y="3404425"/>
              <a:ext cx="230833" cy="3253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55" name="Rectangle 554"/>
            <p:cNvSpPr/>
            <p:nvPr/>
          </p:nvSpPr>
          <p:spPr>
            <a:xfrm>
              <a:off x="6020243" y="3404425"/>
              <a:ext cx="230833" cy="3253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56" name="Rectangle 555"/>
            <p:cNvSpPr/>
            <p:nvPr/>
          </p:nvSpPr>
          <p:spPr>
            <a:xfrm>
              <a:off x="6084532" y="3248769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57" name="Rectangle 556"/>
            <p:cNvSpPr/>
            <p:nvPr/>
          </p:nvSpPr>
          <p:spPr>
            <a:xfrm>
              <a:off x="6219536" y="3248769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58" name="Rectangle 557"/>
            <p:cNvSpPr/>
            <p:nvPr/>
          </p:nvSpPr>
          <p:spPr>
            <a:xfrm>
              <a:off x="6366378" y="3248769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59" name="Rectangle 558"/>
            <p:cNvSpPr/>
            <p:nvPr/>
          </p:nvSpPr>
          <p:spPr>
            <a:xfrm>
              <a:off x="6226285" y="3248769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60" name="Rectangle 559"/>
            <p:cNvSpPr/>
            <p:nvPr/>
          </p:nvSpPr>
          <p:spPr>
            <a:xfrm>
              <a:off x="6507426" y="3248769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61" name="Rectangle 560"/>
            <p:cNvSpPr/>
            <p:nvPr/>
          </p:nvSpPr>
          <p:spPr>
            <a:xfrm>
              <a:off x="6642430" y="3248769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62" name="Rectangle 561"/>
            <p:cNvSpPr/>
            <p:nvPr/>
          </p:nvSpPr>
          <p:spPr>
            <a:xfrm>
              <a:off x="6789272" y="3248769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63" name="Rectangle 562"/>
            <p:cNvSpPr/>
            <p:nvPr/>
          </p:nvSpPr>
          <p:spPr>
            <a:xfrm>
              <a:off x="6649179" y="3248769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75" name="Rectangle 574"/>
            <p:cNvSpPr/>
            <p:nvPr/>
          </p:nvSpPr>
          <p:spPr>
            <a:xfrm>
              <a:off x="6924562" y="3248769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76" name="Rectangle 575"/>
            <p:cNvSpPr/>
            <p:nvPr/>
          </p:nvSpPr>
          <p:spPr>
            <a:xfrm>
              <a:off x="7059566" y="3248769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77" name="Rectangle 576"/>
            <p:cNvSpPr/>
            <p:nvPr/>
          </p:nvSpPr>
          <p:spPr>
            <a:xfrm>
              <a:off x="7206408" y="3248769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7066315" y="3248769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597" name="Group 596"/>
          <p:cNvGrpSpPr/>
          <p:nvPr/>
        </p:nvGrpSpPr>
        <p:grpSpPr>
          <a:xfrm>
            <a:off x="5881525" y="4704554"/>
            <a:ext cx="1233471" cy="95708"/>
            <a:chOff x="1571033" y="3046360"/>
            <a:chExt cx="1578492" cy="149863"/>
          </a:xfrm>
        </p:grpSpPr>
        <p:sp>
          <p:nvSpPr>
            <p:cNvPr id="600" name="Rectangle 599"/>
            <p:cNvSpPr/>
            <p:nvPr/>
          </p:nvSpPr>
          <p:spPr>
            <a:xfrm>
              <a:off x="1571033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01" name="Rectangle 600"/>
            <p:cNvSpPr/>
            <p:nvPr/>
          </p:nvSpPr>
          <p:spPr>
            <a:xfrm>
              <a:off x="1706409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02" name="Rectangle 601"/>
            <p:cNvSpPr/>
            <p:nvPr/>
          </p:nvSpPr>
          <p:spPr>
            <a:xfrm>
              <a:off x="183598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03" name="Rectangle 602"/>
            <p:cNvSpPr/>
            <p:nvPr/>
          </p:nvSpPr>
          <p:spPr>
            <a:xfrm>
              <a:off x="1976921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04" name="Rectangle 603"/>
            <p:cNvSpPr/>
            <p:nvPr/>
          </p:nvSpPr>
          <p:spPr>
            <a:xfrm>
              <a:off x="184246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05" name="Rectangle 604"/>
            <p:cNvSpPr/>
            <p:nvPr/>
          </p:nvSpPr>
          <p:spPr>
            <a:xfrm>
              <a:off x="2106770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06" name="Rectangle 605"/>
            <p:cNvSpPr/>
            <p:nvPr/>
          </p:nvSpPr>
          <p:spPr>
            <a:xfrm>
              <a:off x="2236345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07" name="Rectangle 606"/>
            <p:cNvSpPr/>
            <p:nvPr/>
          </p:nvSpPr>
          <p:spPr>
            <a:xfrm>
              <a:off x="237728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2242823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09" name="Rectangle 608"/>
            <p:cNvSpPr/>
            <p:nvPr/>
          </p:nvSpPr>
          <p:spPr>
            <a:xfrm>
              <a:off x="250658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10" name="Rectangle 609"/>
            <p:cNvSpPr/>
            <p:nvPr/>
          </p:nvSpPr>
          <p:spPr>
            <a:xfrm>
              <a:off x="2636157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11" name="Rectangle 610"/>
            <p:cNvSpPr/>
            <p:nvPr/>
          </p:nvSpPr>
          <p:spPr>
            <a:xfrm>
              <a:off x="277709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12" name="Rectangle 611"/>
            <p:cNvSpPr/>
            <p:nvPr/>
          </p:nvSpPr>
          <p:spPr>
            <a:xfrm>
              <a:off x="2642635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2906631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3036206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304268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616" name="Group 615"/>
          <p:cNvGrpSpPr/>
          <p:nvPr/>
        </p:nvGrpSpPr>
        <p:grpSpPr>
          <a:xfrm>
            <a:off x="5828918" y="4842931"/>
            <a:ext cx="1328922" cy="342055"/>
            <a:chOff x="1309541" y="4977998"/>
            <a:chExt cx="1771895" cy="535603"/>
          </a:xfrm>
        </p:grpSpPr>
        <p:sp>
          <p:nvSpPr>
            <p:cNvPr id="617" name="Rectangle 616"/>
            <p:cNvSpPr/>
            <p:nvPr/>
          </p:nvSpPr>
          <p:spPr>
            <a:xfrm>
              <a:off x="2850603" y="5188300"/>
              <a:ext cx="230833" cy="32530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2721028" y="5188300"/>
              <a:ext cx="230833" cy="32530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2575470" y="5188300"/>
              <a:ext cx="230833" cy="32530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2436127" y="5188300"/>
              <a:ext cx="230833" cy="32530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2290570" y="5188300"/>
              <a:ext cx="230833" cy="32530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2160994" y="5188300"/>
              <a:ext cx="230833" cy="32530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2015437" y="5188300"/>
              <a:ext cx="230833" cy="32530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1869576" y="5188300"/>
              <a:ext cx="230833" cy="32530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1724017" y="5188300"/>
              <a:ext cx="230833" cy="32530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1594442" y="5188300"/>
              <a:ext cx="230833" cy="32530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1448884" y="5188300"/>
              <a:ext cx="230833" cy="32530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1309541" y="5188300"/>
              <a:ext cx="230833" cy="32530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2721028" y="4977998"/>
              <a:ext cx="230833" cy="32530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30" name="Rectangle 629"/>
            <p:cNvSpPr/>
            <p:nvPr/>
          </p:nvSpPr>
          <p:spPr>
            <a:xfrm>
              <a:off x="2575471" y="4977998"/>
              <a:ext cx="230833" cy="32530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31" name="Rectangle 630"/>
            <p:cNvSpPr/>
            <p:nvPr/>
          </p:nvSpPr>
          <p:spPr>
            <a:xfrm>
              <a:off x="2436127" y="4977998"/>
              <a:ext cx="230833" cy="32530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32" name="Rectangle 631"/>
            <p:cNvSpPr/>
            <p:nvPr/>
          </p:nvSpPr>
          <p:spPr>
            <a:xfrm>
              <a:off x="2290570" y="4977998"/>
              <a:ext cx="230833" cy="32530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33" name="Rectangle 632"/>
            <p:cNvSpPr/>
            <p:nvPr/>
          </p:nvSpPr>
          <p:spPr>
            <a:xfrm>
              <a:off x="2160994" y="4977998"/>
              <a:ext cx="230833" cy="32530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34" name="Rectangle 633"/>
            <p:cNvSpPr/>
            <p:nvPr/>
          </p:nvSpPr>
          <p:spPr>
            <a:xfrm>
              <a:off x="2015437" y="4977998"/>
              <a:ext cx="230833" cy="32530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35" name="Rectangle 634"/>
            <p:cNvSpPr/>
            <p:nvPr/>
          </p:nvSpPr>
          <p:spPr>
            <a:xfrm>
              <a:off x="1869575" y="4977998"/>
              <a:ext cx="230833" cy="32530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1724017" y="4977998"/>
              <a:ext cx="230833" cy="32530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37" name="Rectangle 636"/>
            <p:cNvSpPr/>
            <p:nvPr/>
          </p:nvSpPr>
          <p:spPr>
            <a:xfrm>
              <a:off x="1594442" y="4977998"/>
              <a:ext cx="230833" cy="32530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38" name="Rectangle 637"/>
            <p:cNvSpPr/>
            <p:nvPr/>
          </p:nvSpPr>
          <p:spPr>
            <a:xfrm>
              <a:off x="1448885" y="4977998"/>
              <a:ext cx="230833" cy="32530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39" name="Rectangle 638"/>
            <p:cNvSpPr/>
            <p:nvPr/>
          </p:nvSpPr>
          <p:spPr>
            <a:xfrm>
              <a:off x="1309541" y="4977998"/>
              <a:ext cx="230833" cy="32530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sz="1350" b="1" dirty="0">
                  <a:solidFill>
                    <a:srgbClr val="4F81BD">
                      <a:lumMod val="60000"/>
                      <a:lumOff val="40000"/>
                    </a:srgbClr>
                  </a:solidFill>
                  <a:latin typeface="Calibri Light" panose="020F0302020204030204" pitchFamily="34" charset="0"/>
                  <a:sym typeface="Webdings" panose="05030102010509060703" pitchFamily="18" charset="2"/>
                </a:rPr>
                <a:t></a:t>
              </a:r>
              <a:endPara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640" name="Group 639"/>
          <p:cNvGrpSpPr/>
          <p:nvPr/>
        </p:nvGrpSpPr>
        <p:grpSpPr>
          <a:xfrm>
            <a:off x="5881525" y="4562166"/>
            <a:ext cx="1233471" cy="95708"/>
            <a:chOff x="1571033" y="3046360"/>
            <a:chExt cx="1578492" cy="149863"/>
          </a:xfrm>
        </p:grpSpPr>
        <p:sp>
          <p:nvSpPr>
            <p:cNvPr id="641" name="Rectangle 640"/>
            <p:cNvSpPr/>
            <p:nvPr/>
          </p:nvSpPr>
          <p:spPr>
            <a:xfrm>
              <a:off x="1571033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42" name="Rectangle 641"/>
            <p:cNvSpPr/>
            <p:nvPr/>
          </p:nvSpPr>
          <p:spPr>
            <a:xfrm>
              <a:off x="1706409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183598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44" name="Rectangle 643"/>
            <p:cNvSpPr/>
            <p:nvPr/>
          </p:nvSpPr>
          <p:spPr>
            <a:xfrm>
              <a:off x="1976921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45" name="Rectangle 644"/>
            <p:cNvSpPr/>
            <p:nvPr/>
          </p:nvSpPr>
          <p:spPr>
            <a:xfrm>
              <a:off x="184246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46" name="Rectangle 645"/>
            <p:cNvSpPr/>
            <p:nvPr/>
          </p:nvSpPr>
          <p:spPr>
            <a:xfrm>
              <a:off x="2106770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47" name="Rectangle 646"/>
            <p:cNvSpPr/>
            <p:nvPr/>
          </p:nvSpPr>
          <p:spPr>
            <a:xfrm>
              <a:off x="2236345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48" name="Rectangle 647"/>
            <p:cNvSpPr/>
            <p:nvPr/>
          </p:nvSpPr>
          <p:spPr>
            <a:xfrm>
              <a:off x="237728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49" name="Rectangle 648"/>
            <p:cNvSpPr/>
            <p:nvPr/>
          </p:nvSpPr>
          <p:spPr>
            <a:xfrm>
              <a:off x="2242823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250658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51" name="Rectangle 650"/>
            <p:cNvSpPr/>
            <p:nvPr/>
          </p:nvSpPr>
          <p:spPr>
            <a:xfrm>
              <a:off x="2636157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52" name="Rectangle 651"/>
            <p:cNvSpPr/>
            <p:nvPr/>
          </p:nvSpPr>
          <p:spPr>
            <a:xfrm>
              <a:off x="277709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53" name="Rectangle 652"/>
            <p:cNvSpPr/>
            <p:nvPr/>
          </p:nvSpPr>
          <p:spPr>
            <a:xfrm>
              <a:off x="2642635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54" name="Rectangle 653"/>
            <p:cNvSpPr/>
            <p:nvPr/>
          </p:nvSpPr>
          <p:spPr>
            <a:xfrm>
              <a:off x="2906631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55" name="Rectangle 654"/>
            <p:cNvSpPr/>
            <p:nvPr/>
          </p:nvSpPr>
          <p:spPr>
            <a:xfrm>
              <a:off x="3036206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3042684" y="3046360"/>
              <a:ext cx="106841" cy="14986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35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657" name="Rectangle 656"/>
          <p:cNvSpPr/>
          <p:nvPr/>
        </p:nvSpPr>
        <p:spPr>
          <a:xfrm>
            <a:off x="7449511" y="5737809"/>
            <a:ext cx="173125" cy="2077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lv-LV" sz="135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 Light" panose="020F0302020204030204" pitchFamily="34" charset="0"/>
                <a:sym typeface="Webdings" panose="05030102010509060703" pitchFamily="18" charset="2"/>
              </a:rPr>
              <a:t></a:t>
            </a:r>
            <a:endParaRPr lang="lv-LV" sz="1350" b="1" dirty="0">
              <a:solidFill>
                <a:srgbClr val="4F81BD">
                  <a:lumMod val="60000"/>
                  <a:lumOff val="40000"/>
                </a:srgbClr>
              </a:solidFill>
              <a:latin typeface="Calibri Light" panose="020F0302020204030204" pitchFamily="34" charset="0"/>
            </a:endParaRPr>
          </a:p>
        </p:txBody>
      </p:sp>
      <p:sp>
        <p:nvSpPr>
          <p:cNvPr id="658" name="Rectangle 657"/>
          <p:cNvSpPr/>
          <p:nvPr/>
        </p:nvSpPr>
        <p:spPr>
          <a:xfrm>
            <a:off x="7494330" y="5604802"/>
            <a:ext cx="83488" cy="957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659" name="Rectangle 658"/>
          <p:cNvSpPr/>
          <p:nvPr/>
        </p:nvSpPr>
        <p:spPr>
          <a:xfrm>
            <a:off x="6508287" y="2928529"/>
            <a:ext cx="83488" cy="965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660" name="Rectangle 659"/>
          <p:cNvSpPr/>
          <p:nvPr/>
        </p:nvSpPr>
        <p:spPr>
          <a:xfrm>
            <a:off x="7133304" y="4562166"/>
            <a:ext cx="83488" cy="957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661" name="Rectangle 660"/>
          <p:cNvSpPr/>
          <p:nvPr/>
        </p:nvSpPr>
        <p:spPr>
          <a:xfrm>
            <a:off x="7133304" y="4704554"/>
            <a:ext cx="83488" cy="957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662" name="Up Arrow 661"/>
          <p:cNvSpPr/>
          <p:nvPr/>
        </p:nvSpPr>
        <p:spPr>
          <a:xfrm rot="5400000">
            <a:off x="3329621" y="3216779"/>
            <a:ext cx="460507" cy="1220707"/>
          </a:xfrm>
          <a:prstGeom prst="upArrow">
            <a:avLst/>
          </a:prstGeom>
          <a:solidFill>
            <a:srgbClr val="C00000">
              <a:alpha val="50000"/>
            </a:srgbClr>
          </a:solidFill>
          <a:ln w="381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>
              <a:latin typeface="Calibri Light" panose="020F0302020204030204" pitchFamily="34" charset="0"/>
            </a:endParaRPr>
          </a:p>
        </p:txBody>
      </p:sp>
      <p:sp>
        <p:nvSpPr>
          <p:cNvPr id="663" name="Up Arrow 662"/>
          <p:cNvSpPr/>
          <p:nvPr/>
        </p:nvSpPr>
        <p:spPr>
          <a:xfrm rot="3068210">
            <a:off x="3508240" y="4536982"/>
            <a:ext cx="460507" cy="1340829"/>
          </a:xfrm>
          <a:prstGeom prst="upArrow">
            <a:avLst/>
          </a:prstGeom>
          <a:solidFill>
            <a:srgbClr val="C00000">
              <a:alpha val="50000"/>
            </a:srgbClr>
          </a:solidFill>
          <a:ln w="381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>
              <a:latin typeface="Calibri Light" panose="020F0302020204030204" pitchFamily="34" charset="0"/>
            </a:endParaRPr>
          </a:p>
        </p:txBody>
      </p:sp>
      <p:sp>
        <p:nvSpPr>
          <p:cNvPr id="664" name="Up Arrow 663"/>
          <p:cNvSpPr/>
          <p:nvPr/>
        </p:nvSpPr>
        <p:spPr>
          <a:xfrm>
            <a:off x="6472094" y="3678027"/>
            <a:ext cx="460507" cy="489947"/>
          </a:xfrm>
          <a:prstGeom prst="upArrow">
            <a:avLst/>
          </a:prstGeom>
          <a:solidFill>
            <a:srgbClr val="C00000">
              <a:alpha val="50000"/>
            </a:srgbClr>
          </a:solidFill>
          <a:ln w="381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>
              <a:latin typeface="Calibri Light" panose="020F0302020204030204" pitchFamily="34" charset="0"/>
            </a:endParaRPr>
          </a:p>
        </p:txBody>
      </p:sp>
      <p:sp>
        <p:nvSpPr>
          <p:cNvPr id="666" name="TextBox 665"/>
          <p:cNvSpPr txBox="1"/>
          <p:nvPr/>
        </p:nvSpPr>
        <p:spPr>
          <a:xfrm>
            <a:off x="364028" y="1796804"/>
            <a:ext cx="5729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500" b="1" dirty="0">
                <a:latin typeface="Calibri Light" panose="020F0302020204030204" pitchFamily="34" charset="0"/>
              </a:rPr>
              <a:t>Risinājumi: </a:t>
            </a:r>
          </a:p>
          <a:p>
            <a:r>
              <a:rPr lang="lv-LV" sz="1350" dirty="0">
                <a:latin typeface="Calibri Light" panose="020F0302020204030204" pitchFamily="34" charset="0"/>
              </a:rPr>
              <a:t>Formāla izglītība </a:t>
            </a:r>
            <a:r>
              <a:rPr lang="en-US" sz="1350" dirty="0">
                <a:latin typeface="Calibri Light" panose="020F0302020204030204" pitchFamily="34" charset="0"/>
              </a:rPr>
              <a:t>– </a:t>
            </a:r>
            <a:r>
              <a:rPr lang="lv-LV" sz="1350" dirty="0">
                <a:latin typeface="Calibri Light" panose="020F0302020204030204" pitchFamily="34" charset="0"/>
              </a:rPr>
              <a:t>ilgtermiņa </a:t>
            </a:r>
          </a:p>
          <a:p>
            <a:r>
              <a:rPr lang="lv-LV" sz="1350" dirty="0">
                <a:latin typeface="Calibri Light" panose="020F0302020204030204" pitchFamily="34" charset="0"/>
              </a:rPr>
              <a:t>pieaugušo izglītība </a:t>
            </a:r>
            <a:r>
              <a:rPr lang="en-US" sz="1350" dirty="0">
                <a:latin typeface="Calibri Light" panose="020F0302020204030204" pitchFamily="34" charset="0"/>
              </a:rPr>
              <a:t>– </a:t>
            </a:r>
            <a:r>
              <a:rPr lang="lv-LV" sz="1350" dirty="0">
                <a:latin typeface="Calibri Light" panose="020F0302020204030204" pitchFamily="34" charset="0"/>
              </a:rPr>
              <a:t>īstermiņa un vidus termiņa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667" name="Rectangular Callout 666"/>
          <p:cNvSpPr/>
          <p:nvPr/>
        </p:nvSpPr>
        <p:spPr>
          <a:xfrm>
            <a:off x="262746" y="4741162"/>
            <a:ext cx="1800873" cy="1727280"/>
          </a:xfrm>
          <a:prstGeom prst="wedgeRectCallout">
            <a:avLst>
              <a:gd name="adj1" fmla="val 69066"/>
              <a:gd name="adj2" fmla="val 109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1200" b="1" dirty="0">
                <a:latin typeface="Calibri Light" panose="020F0302020204030204" pitchFamily="34" charset="0"/>
              </a:rPr>
              <a:t>Galvenā mērķauditorija</a:t>
            </a:r>
            <a:r>
              <a:rPr lang="en-US" sz="1200" b="1" dirty="0">
                <a:latin typeface="Calibri Light" panose="020F0302020204030204" pitchFamily="34" charset="0"/>
              </a:rPr>
              <a:t>:</a:t>
            </a:r>
          </a:p>
          <a:p>
            <a:endParaRPr lang="en-US" sz="1200" dirty="0">
              <a:latin typeface="Calibri Light" panose="020F030202020403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lv-LV" sz="1200" dirty="0">
                <a:latin typeface="Calibri Light" panose="020F0302020204030204" pitchFamily="34" charset="0"/>
              </a:rPr>
              <a:t>Jaunieši</a:t>
            </a:r>
            <a:endParaRPr lang="en-US" sz="1200" dirty="0">
              <a:latin typeface="Calibri Light" panose="020F030202020403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lv-LV" sz="1200" dirty="0">
                <a:latin typeface="Calibri Light" panose="020F0302020204030204" pitchFamily="34" charset="0"/>
              </a:rPr>
              <a:t>Zemu kvalificēti darbinieki </a:t>
            </a:r>
            <a:endParaRPr lang="en-US" sz="1200" dirty="0">
              <a:latin typeface="Calibri Light" panose="020F030202020403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lv-LV" sz="1200" dirty="0">
                <a:latin typeface="Calibri Light" panose="020F0302020204030204" pitchFamily="34" charset="0"/>
              </a:rPr>
              <a:t>Bezdarbnieki</a:t>
            </a:r>
            <a:endParaRPr lang="en-US" sz="1200" dirty="0">
              <a:latin typeface="Calibri Light" panose="020F030202020403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lv-LV" sz="1200" dirty="0">
                <a:latin typeface="Calibri Light" panose="020F0302020204030204" pitchFamily="34" charset="0"/>
              </a:rPr>
              <a:t>Pirms pensijas vecuma darbinieki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31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95267" y="6451645"/>
            <a:ext cx="395538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5567A7-0F9D-442F-83E6-775795910048}" type="slidenum">
              <a:rPr lang="en-US" altLang="lv-LV" sz="1000">
                <a:latin typeface="Calibri" panose="020F0502020204030204" pitchFamily="34" charset="0"/>
              </a:rPr>
              <a:pPr>
                <a:defRPr/>
              </a:pPr>
              <a:t>7</a:t>
            </a:fld>
            <a:endParaRPr lang="en-US" altLang="lv-LV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0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2418080" y="328557"/>
            <a:ext cx="6461000" cy="937027"/>
          </a:xfrm>
        </p:spPr>
        <p:txBody>
          <a:bodyPr anchor="b">
            <a:noAutofit/>
          </a:bodyPr>
          <a:lstStyle/>
          <a:p>
            <a:r>
              <a:rPr lang="lv-LV" alt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DARBASPĒKA IZMAKSAS AUG STRAUJĀK NEKĀ PRODUKTIVITĀTE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800168" y="6477000"/>
            <a:ext cx="304800" cy="304800"/>
          </a:xfrm>
        </p:spPr>
        <p:txBody>
          <a:bodyPr/>
          <a:lstStyle/>
          <a:p>
            <a:pPr>
              <a:defRPr/>
            </a:pPr>
            <a:fld id="{895567A7-0F9D-442F-83E6-775795910048}" type="slidenum">
              <a:rPr lang="en-US" altLang="lv-LV" sz="1000">
                <a:latin typeface="Calibri Light" panose="020F0302020204030204" pitchFamily="34" charset="0"/>
              </a:rPr>
              <a:pPr>
                <a:defRPr/>
              </a:pPr>
              <a:t>8</a:t>
            </a:fld>
            <a:endParaRPr lang="en-US" altLang="lv-LV" sz="1000" dirty="0">
              <a:latin typeface="Calibri Light" panose="020F0302020204030204" pitchFamily="34" charset="0"/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773617" y="1491297"/>
            <a:ext cx="1783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>
                <a:latin typeface="Calibri Light" panose="020F0302020204030204" pitchFamily="34" charset="0"/>
              </a:rPr>
              <a:t>Produktivitāte</a:t>
            </a:r>
            <a:endParaRPr lang="fr-FR" sz="1600" dirty="0">
              <a:latin typeface="Calibri Light" panose="020F030202020403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501166" y="1859635"/>
          <a:ext cx="396000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/>
          </p:nvPr>
        </p:nvGraphicFramePr>
        <p:xfrm>
          <a:off x="4876800" y="1861751"/>
          <a:ext cx="3923368" cy="444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ZoneTexte 5"/>
          <p:cNvSpPr txBox="1"/>
          <p:nvPr/>
        </p:nvSpPr>
        <p:spPr>
          <a:xfrm>
            <a:off x="773617" y="4158180"/>
            <a:ext cx="2310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>
                <a:latin typeface="Calibri Light" panose="020F0302020204030204" pitchFamily="34" charset="0"/>
              </a:rPr>
              <a:t>Darbaspēka izmaksas</a:t>
            </a:r>
            <a:endParaRPr lang="fr-FR" sz="1600" dirty="0">
              <a:latin typeface="Calibri Light" panose="020F0302020204030204" pitchFamily="34" charset="0"/>
            </a:endParaRPr>
          </a:p>
        </p:txBody>
      </p:sp>
      <p:sp>
        <p:nvSpPr>
          <p:cNvPr id="12" name="ZoneTexte 5"/>
          <p:cNvSpPr txBox="1"/>
          <p:nvPr/>
        </p:nvSpPr>
        <p:spPr>
          <a:xfrm>
            <a:off x="5611090" y="1462643"/>
            <a:ext cx="3189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>
                <a:latin typeface="Calibri Light" panose="020F0302020204030204" pitchFamily="34" charset="0"/>
              </a:rPr>
              <a:t>Nominālās vienas vienības darbaspēka izmaksas</a:t>
            </a:r>
            <a:endParaRPr lang="fr-FR" sz="1600" dirty="0">
              <a:latin typeface="Calibri Light" panose="020F0302020204030204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/>
          </p:nvPr>
        </p:nvGraphicFramePr>
        <p:xfrm>
          <a:off x="501166" y="4496734"/>
          <a:ext cx="396000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9680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800168" y="6477000"/>
            <a:ext cx="304800" cy="304800"/>
          </a:xfrm>
        </p:spPr>
        <p:txBody>
          <a:bodyPr/>
          <a:lstStyle/>
          <a:p>
            <a:pPr>
              <a:defRPr/>
            </a:pPr>
            <a:fld id="{895567A7-0F9D-442F-83E6-775795910048}" type="slidenum">
              <a:rPr lang="en-US" altLang="lv-LV" sz="1000">
                <a:latin typeface="Calibri Light" panose="020F0302020204030204" pitchFamily="34" charset="0"/>
              </a:rPr>
              <a:pPr>
                <a:defRPr/>
              </a:pPr>
              <a:t>9</a:t>
            </a:fld>
            <a:endParaRPr lang="en-US" altLang="lv-LV" sz="1000" dirty="0">
              <a:latin typeface="Calibri Light" panose="020F030202020403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16019" y="136733"/>
            <a:ext cx="6384150" cy="1124351"/>
          </a:xfrm>
        </p:spPr>
        <p:txBody>
          <a:bodyPr anchor="b">
            <a:noAutofit/>
          </a:bodyPr>
          <a:lstStyle/>
          <a:p>
            <a:r>
              <a:rPr lang="lv-LV" sz="2800" b="0" cap="all" dirty="0">
                <a:solidFill>
                  <a:srgbClr val="228B9D"/>
                </a:solidFill>
                <a:latin typeface="Segoe UI" panose="020B0502040204020203" pitchFamily="34" charset="0"/>
              </a:rPr>
              <a:t>Samazinās darbaspēka izmaksu konkurētspējas priekšrocības</a:t>
            </a:r>
          </a:p>
        </p:txBody>
      </p:sp>
      <p:graphicFrame>
        <p:nvGraphicFramePr>
          <p:cNvPr id="15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754389" y="2513411"/>
          <a:ext cx="75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5"/>
          <p:cNvSpPr txBox="1"/>
          <p:nvPr/>
        </p:nvSpPr>
        <p:spPr>
          <a:xfrm>
            <a:off x="754389" y="1891801"/>
            <a:ext cx="75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latin typeface="Calibri Light" panose="020F0302020204030204" pitchFamily="34" charset="0"/>
              </a:rPr>
              <a:t>Nominālās vienas vienības darbaspēka izmaksas</a:t>
            </a:r>
            <a:r>
              <a:rPr lang="lv-LV" sz="1600" dirty="0">
                <a:latin typeface="Calibri Light" panose="020F0302020204030204" pitchFamily="34" charset="0"/>
              </a:rPr>
              <a:t>, Izmaiņas %, 2016./2010.gadu</a:t>
            </a:r>
            <a:endParaRPr lang="fr-FR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63034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Prezentacija_LV</Template>
  <TotalTime>0</TotalTime>
  <Words>1403</Words>
  <Application>Microsoft Office PowerPoint</Application>
  <PresentationFormat>On-screen Show (4:3)</PresentationFormat>
  <Paragraphs>350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ＭＳ Ｐゴシック</vt:lpstr>
      <vt:lpstr>Arial</vt:lpstr>
      <vt:lpstr>Arial Narrow</vt:lpstr>
      <vt:lpstr>Calibri</vt:lpstr>
      <vt:lpstr>Calibri Light</vt:lpstr>
      <vt:lpstr>Courier New</vt:lpstr>
      <vt:lpstr>Segoe UI</vt:lpstr>
      <vt:lpstr>Segoe UI Semilight</vt:lpstr>
      <vt:lpstr>Symbol</vt:lpstr>
      <vt:lpstr>Tahoma</vt:lpstr>
      <vt:lpstr>Times New Roman</vt:lpstr>
      <vt:lpstr>Verdana</vt:lpstr>
      <vt:lpstr>Webdings</vt:lpstr>
      <vt:lpstr>Wingdings</vt:lpstr>
      <vt:lpstr>Wingdings 3</vt:lpstr>
      <vt:lpstr>89_Prezentacija_templateLV</vt:lpstr>
      <vt:lpstr> EKONOMIKAS ATTĪSTĪBAS TENDENCES, IZAICINĀJUMI</vt:lpstr>
      <vt:lpstr>Latvijas ekonomika aug</vt:lpstr>
      <vt:lpstr>MAKROEKONOMISKĀ STABILITĀTE TIEK NOTURĒTA</vt:lpstr>
      <vt:lpstr>DARBA TIRGŪ VĒROJAMS SASPRINDZINĀJUMS</vt:lpstr>
      <vt:lpstr>PrOGNOZES RĀDA, KA DARBA ROKU TRŪKUMS KĻŪS VēL IZTEIKTĀKS</vt:lpstr>
      <vt:lpstr>PASTĀV STRUKTURĀLĀ BEZDARBA RISKI</vt:lpstr>
      <vt:lpstr>darba tirgus disproporcijas nĀKOTNē vēl vairāk  var samazināt pieejamo darbaspēku</vt:lpstr>
      <vt:lpstr>DARBASPĒKA IZMAKSAS AUG STRAUJĀK NEKĀ PRODUKTIVITĀTE</vt:lpstr>
      <vt:lpstr>Samazinās darbaspēka izmaksu konkurētspējas priekšrocības</vt:lpstr>
      <vt:lpstr>Nozaru attīstības tendences</vt:lpstr>
      <vt:lpstr>Produktivitāte tautsaimniecības Nozarēs</vt:lpstr>
      <vt:lpstr>PIEAUG PLAISA STARP PRODUKTIVITĀTI UN DARBASPĒKA IZMAKSĀM</vt:lpstr>
      <vt:lpstr>Galvenie secinājumi </vt:lpstr>
      <vt:lpstr>Kā sasniegt izaugsmes mērķi, lai ekonomika «nepārkarstu» </vt:lpstr>
      <vt:lpstr>OECD Novērtējums par Latviju</vt:lpstr>
      <vt:lpstr>VIRZIENI PRODUKTIVITĀTES CELŠANAI</vt:lpstr>
      <vt:lpstr>Darbaspēka problēmu risinājumi (1)</vt:lpstr>
      <vt:lpstr>Lielāks uzsvars uz konkrētas profesijas apguvi</vt:lpstr>
      <vt:lpstr>Darbaspēka problēmu risinājumi (2)</vt:lpstr>
      <vt:lpstr>īres tirgus sakārtošana darbaspēka mobilitātes veicināšanai</vt:lpstr>
      <vt:lpstr>Budžeta sabalansēšana un uzkrājumu veidošana</vt:lpstr>
      <vt:lpstr>Rīgas ekonomiskais potenciāls</vt:lpstr>
      <vt:lpstr>PowerPoint Presentation</vt:lpstr>
    </vt:vector>
  </TitlesOfParts>
  <Company>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Latvijas produktivitātes un konkurētspējas padome</dc:title>
  <dc:creator>Česlavs Gržibovskis</dc:creator>
  <cp:lastModifiedBy>Jānis Salmiņš</cp:lastModifiedBy>
  <cp:revision>174</cp:revision>
  <cp:lastPrinted>2017-10-03T06:20:02Z</cp:lastPrinted>
  <dcterms:created xsi:type="dcterms:W3CDTF">2017-01-11T13:05:06Z</dcterms:created>
  <dcterms:modified xsi:type="dcterms:W3CDTF">2017-10-17T11:31:59Z</dcterms:modified>
</cp:coreProperties>
</file>